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</p:sldMasterIdLst>
  <p:notesMasterIdLst>
    <p:notesMasterId r:id="rId70"/>
  </p:notesMasterIdLst>
  <p:handoutMasterIdLst>
    <p:handoutMasterId r:id="rId71"/>
  </p:handoutMasterIdLst>
  <p:sldIdLst>
    <p:sldId id="368" r:id="rId7"/>
    <p:sldId id="423" r:id="rId8"/>
    <p:sldId id="424" r:id="rId9"/>
    <p:sldId id="425" r:id="rId10"/>
    <p:sldId id="426" r:id="rId11"/>
    <p:sldId id="427" r:id="rId12"/>
    <p:sldId id="428" r:id="rId13"/>
    <p:sldId id="429" r:id="rId14"/>
    <p:sldId id="430" r:id="rId15"/>
    <p:sldId id="431" r:id="rId16"/>
    <p:sldId id="432" r:id="rId17"/>
    <p:sldId id="460" r:id="rId18"/>
    <p:sldId id="461" r:id="rId19"/>
    <p:sldId id="462" r:id="rId20"/>
    <p:sldId id="433" r:id="rId21"/>
    <p:sldId id="441" r:id="rId22"/>
    <p:sldId id="434" r:id="rId23"/>
    <p:sldId id="440" r:id="rId24"/>
    <p:sldId id="442" r:id="rId25"/>
    <p:sldId id="443" r:id="rId26"/>
    <p:sldId id="444" r:id="rId27"/>
    <p:sldId id="445" r:id="rId28"/>
    <p:sldId id="446" r:id="rId29"/>
    <p:sldId id="447" r:id="rId30"/>
    <p:sldId id="448" r:id="rId31"/>
    <p:sldId id="449" r:id="rId32"/>
    <p:sldId id="450" r:id="rId33"/>
    <p:sldId id="451" r:id="rId34"/>
    <p:sldId id="452" r:id="rId35"/>
    <p:sldId id="453" r:id="rId36"/>
    <p:sldId id="370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404" r:id="rId46"/>
    <p:sldId id="401" r:id="rId47"/>
    <p:sldId id="402" r:id="rId48"/>
    <p:sldId id="403" r:id="rId49"/>
    <p:sldId id="412" r:id="rId50"/>
    <p:sldId id="371" r:id="rId51"/>
    <p:sldId id="405" r:id="rId52"/>
    <p:sldId id="407" r:id="rId53"/>
    <p:sldId id="408" r:id="rId54"/>
    <p:sldId id="410" r:id="rId55"/>
    <p:sldId id="406" r:id="rId56"/>
    <p:sldId id="454" r:id="rId57"/>
    <p:sldId id="455" r:id="rId58"/>
    <p:sldId id="456" r:id="rId59"/>
    <p:sldId id="457" r:id="rId60"/>
    <p:sldId id="411" r:id="rId61"/>
    <p:sldId id="413" r:id="rId62"/>
    <p:sldId id="415" r:id="rId63"/>
    <p:sldId id="416" r:id="rId64"/>
    <p:sldId id="417" r:id="rId65"/>
    <p:sldId id="459" r:id="rId66"/>
    <p:sldId id="414" r:id="rId67"/>
    <p:sldId id="418" r:id="rId68"/>
    <p:sldId id="422" r:id="rId69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368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60"/>
            <p14:sldId id="461"/>
            <p14:sldId id="462"/>
            <p14:sldId id="433"/>
            <p14:sldId id="441"/>
            <p14:sldId id="434"/>
            <p14:sldId id="440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370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4"/>
            <p14:sldId id="401"/>
            <p14:sldId id="402"/>
            <p14:sldId id="403"/>
            <p14:sldId id="412"/>
            <p14:sldId id="371"/>
            <p14:sldId id="405"/>
            <p14:sldId id="407"/>
            <p14:sldId id="408"/>
            <p14:sldId id="410"/>
            <p14:sldId id="406"/>
            <p14:sldId id="454"/>
            <p14:sldId id="455"/>
            <p14:sldId id="456"/>
            <p14:sldId id="457"/>
            <p14:sldId id="411"/>
            <p14:sldId id="413"/>
            <p14:sldId id="415"/>
            <p14:sldId id="416"/>
            <p14:sldId id="417"/>
            <p14:sldId id="459"/>
            <p14:sldId id="414"/>
            <p14:sldId id="418"/>
            <p14:sldId id="422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4444"/>
    <a:srgbClr val="D9D9D9"/>
    <a:srgbClr val="C4C4C4"/>
    <a:srgbClr val="ADADAD"/>
    <a:srgbClr val="0085C3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1" autoAdjust="0"/>
    <p:restoredTop sz="93250" autoAdjust="0"/>
  </p:normalViewPr>
  <p:slideViewPr>
    <p:cSldViewPr snapToGrid="0">
      <p:cViewPr varScale="1">
        <p:scale>
          <a:sx n="136" d="100"/>
          <a:sy n="136" d="100"/>
        </p:scale>
        <p:origin x="1032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804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19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70" Type="http://schemas.openxmlformats.org/officeDocument/2006/relationships/notesMaster" Target="notesMasters/notesMaster1.xml"/><Relationship Id="rId71" Type="http://schemas.openxmlformats.org/officeDocument/2006/relationships/handoutMaster" Target="handoutMasters/handoutMaster1.xml"/><Relationship Id="rId72" Type="http://schemas.openxmlformats.org/officeDocument/2006/relationships/presProps" Target="presProp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59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9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© Donald</a:t>
            </a:r>
            <a:r>
              <a:rPr lang="en-US" sz="900" baseline="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F. Ferguson, 2017. All rights reserved.</a:t>
            </a:r>
            <a:endParaRPr lang="en-US" sz="900" dirty="0" smtClean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443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10/30/17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117601" y="4772839"/>
            <a:ext cx="5042568" cy="317074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4111 – 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Introduction to Databases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</a:t>
            </a:r>
            <a:b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900" i="1" dirty="0" smtClean="0"/>
              <a:t>Midpoint Course Evaluation, </a:t>
            </a:r>
            <a:r>
              <a:rPr lang="en-US" sz="900" i="1" baseline="0" dirty="0" smtClean="0"/>
              <a:t> </a:t>
            </a:r>
            <a:r>
              <a:rPr lang="en-US" sz="900" i="1" dirty="0" smtClean="0"/>
              <a:t>Database Systems Implementation (II)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1" r:id="rId15"/>
    <p:sldLayoutId id="2147483923" r:id="rId16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10/30/17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10/30/17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10/30/17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urseworks2.columbia.edu/courses/47468/assignments/116699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Relationship Id="rId4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5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Relationship Id="rId4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5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Relationship Id="rId4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5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Relationship Id="rId5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6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4" Type="http://schemas.openxmlformats.org/officeDocument/2006/relationships/image" Target="../media/image50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tiff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Hamming_code" TargetMode="External"/><Relationship Id="rId12" Type="http://schemas.openxmlformats.org/officeDocument/2006/relationships/hyperlink" Target="https://en.wikipedia.org/wiki/RAID_3" TargetMode="External"/><Relationship Id="rId13" Type="http://schemas.openxmlformats.org/officeDocument/2006/relationships/hyperlink" Target="https://en.wikipedia.org/wiki/RAID_4" TargetMode="External"/><Relationship Id="rId14" Type="http://schemas.openxmlformats.org/officeDocument/2006/relationships/hyperlink" Target="https://en.wikipedia.org/wiki/RAID_5" TargetMode="External"/><Relationship Id="rId15" Type="http://schemas.openxmlformats.org/officeDocument/2006/relationships/hyperlink" Target="https://en.wikipedia.org/wiki/RAID_6" TargetMode="External"/><Relationship Id="rId16" Type="http://schemas.openxmlformats.org/officeDocument/2006/relationships/hyperlink" Target="https://en.wikipedia.org/wiki/JBO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torage_virtualization" TargetMode="External"/><Relationship Id="rId3" Type="http://schemas.openxmlformats.org/officeDocument/2006/relationships/hyperlink" Target="https://en.wikipedia.org/wiki/Disk_drive" TargetMode="External"/><Relationship Id="rId4" Type="http://schemas.openxmlformats.org/officeDocument/2006/relationships/hyperlink" Target="https://en.wikipedia.org/wiki/Data_redundancy" TargetMode="External"/><Relationship Id="rId5" Type="http://schemas.openxmlformats.org/officeDocument/2006/relationships/hyperlink" Target="https://en.wikipedia.org/wiki/RAID_0" TargetMode="External"/><Relationship Id="rId6" Type="http://schemas.openxmlformats.org/officeDocument/2006/relationships/hyperlink" Target="https://en.wikipedia.org/wiki/Data_striping" TargetMode="External"/><Relationship Id="rId7" Type="http://schemas.openxmlformats.org/officeDocument/2006/relationships/hyperlink" Target="https://en.wikipedia.org/wiki/Disk_mirroring" TargetMode="External"/><Relationship Id="rId8" Type="http://schemas.openxmlformats.org/officeDocument/2006/relationships/hyperlink" Target="https://en.wikipedia.org/wiki/Parity_bit" TargetMode="External"/><Relationship Id="rId9" Type="http://schemas.openxmlformats.org/officeDocument/2006/relationships/hyperlink" Target="https://en.wikipedia.org/wiki/RAID_1" TargetMode="External"/><Relationship Id="rId10" Type="http://schemas.openxmlformats.org/officeDocument/2006/relationships/hyperlink" Target="https://en.wikipedia.org/wiki/RAID_2" TargetMode="External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Hamming_code" TargetMode="External"/><Relationship Id="rId12" Type="http://schemas.openxmlformats.org/officeDocument/2006/relationships/hyperlink" Target="https://en.wikipedia.org/wiki/RAID_3" TargetMode="External"/><Relationship Id="rId13" Type="http://schemas.openxmlformats.org/officeDocument/2006/relationships/hyperlink" Target="https://en.wikipedia.org/wiki/RAID_4" TargetMode="External"/><Relationship Id="rId14" Type="http://schemas.openxmlformats.org/officeDocument/2006/relationships/hyperlink" Target="https://en.wikipedia.org/wiki/RAID_5" TargetMode="External"/><Relationship Id="rId15" Type="http://schemas.openxmlformats.org/officeDocument/2006/relationships/hyperlink" Target="https://en.wikipedia.org/wiki/RAID_6" TargetMode="External"/><Relationship Id="rId16" Type="http://schemas.openxmlformats.org/officeDocument/2006/relationships/hyperlink" Target="https://en.wikipedia.org/wiki/JBO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torage_virtualization" TargetMode="External"/><Relationship Id="rId3" Type="http://schemas.openxmlformats.org/officeDocument/2006/relationships/hyperlink" Target="https://en.wikipedia.org/wiki/Disk_drive" TargetMode="External"/><Relationship Id="rId4" Type="http://schemas.openxmlformats.org/officeDocument/2006/relationships/hyperlink" Target="https://en.wikipedia.org/wiki/Data_redundancy" TargetMode="External"/><Relationship Id="rId5" Type="http://schemas.openxmlformats.org/officeDocument/2006/relationships/hyperlink" Target="https://en.wikipedia.org/wiki/RAID_0" TargetMode="External"/><Relationship Id="rId6" Type="http://schemas.openxmlformats.org/officeDocument/2006/relationships/hyperlink" Target="https://en.wikipedia.org/wiki/Data_striping" TargetMode="External"/><Relationship Id="rId7" Type="http://schemas.openxmlformats.org/officeDocument/2006/relationships/hyperlink" Target="https://en.wikipedia.org/wiki/Disk_mirroring" TargetMode="External"/><Relationship Id="rId8" Type="http://schemas.openxmlformats.org/officeDocument/2006/relationships/hyperlink" Target="https://en.wikipedia.org/wiki/Parity_bit" TargetMode="External"/><Relationship Id="rId9" Type="http://schemas.openxmlformats.org/officeDocument/2006/relationships/hyperlink" Target="https://en.wikipedia.org/wiki/RAID_1" TargetMode="External"/><Relationship Id="rId10" Type="http://schemas.openxmlformats.org/officeDocument/2006/relationships/hyperlink" Target="https://en.wikipedia.org/wiki/RAID_2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tiff"/><Relationship Id="rId3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18601" y="1415627"/>
            <a:ext cx="7129455" cy="160389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COMS 4111: </a:t>
            </a:r>
            <a:r>
              <a:rPr lang="en-US" sz="2000" b="1" dirty="0" smtClean="0"/>
              <a:t>Introduction to Databases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600" i="1" dirty="0" smtClean="0"/>
              <a:t>Lecture 14: 	Midpoint Course Evaluation, </a:t>
            </a:r>
            <a:br>
              <a:rPr lang="en-US" sz="1600" i="1" dirty="0" smtClean="0"/>
            </a:br>
            <a:r>
              <a:rPr lang="en-US" sz="1600" i="1" dirty="0" smtClean="0"/>
              <a:t>	   	Database Systems Implementation (II):</a:t>
            </a:r>
            <a:br>
              <a:rPr lang="en-US" sz="1600" i="1" dirty="0" smtClean="0"/>
            </a:br>
            <a:r>
              <a:rPr lang="en-US" sz="1600" i="1" dirty="0" smtClean="0"/>
              <a:t>			Disks (continued)</a:t>
            </a:r>
          </a:p>
          <a:p>
            <a:pPr>
              <a:lnSpc>
                <a:spcPct val="120000"/>
              </a:lnSpc>
            </a:pPr>
            <a:r>
              <a:rPr lang="en-US" sz="1600" i="1" dirty="0"/>
              <a:t>	</a:t>
            </a:r>
            <a:r>
              <a:rPr lang="en-US" sz="1600" i="1" dirty="0" smtClean="0"/>
              <a:t>		Indexes</a:t>
            </a:r>
            <a:endParaRPr lang="en-US" sz="2000" i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1771650" y="171450"/>
            <a:ext cx="3476625" cy="685800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1125" y="295275"/>
            <a:ext cx="3343275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smtClean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899803" y="3362423"/>
            <a:ext cx="5508625" cy="55399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Dr. Donald F. Ferguson</a:t>
            </a:r>
            <a:endParaRPr lang="en-US" dirty="0"/>
          </a:p>
          <a:p>
            <a:r>
              <a:rPr lang="en-US" dirty="0" smtClean="0"/>
              <a:t>dff9@columbia.edu</a:t>
            </a:r>
          </a:p>
        </p:txBody>
      </p:sp>
    </p:spTree>
    <p:extLst>
      <p:ext uri="{BB962C8B-B14F-4D97-AF65-F5344CB8AC3E}">
        <p14:creationId xmlns:p14="http://schemas.microsoft.com/office/powerpoint/2010/main" val="839081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Comments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8" y="583970"/>
            <a:ext cx="8904718" cy="34290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0556" y="971768"/>
            <a:ext cx="5956419" cy="224643"/>
          </a:xfrm>
          <a:prstGeom prst="rect">
            <a:avLst/>
          </a:prstGeom>
          <a:solidFill>
            <a:srgbClr val="FFFF00">
              <a:alpha val="39000"/>
            </a:srgb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9461" y="1755775"/>
            <a:ext cx="8605616" cy="517406"/>
          </a:xfrm>
          <a:prstGeom prst="rect">
            <a:avLst/>
          </a:prstGeom>
          <a:solidFill>
            <a:srgbClr val="FFFF00">
              <a:alpha val="39000"/>
            </a:srgb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9300" y="2573632"/>
            <a:ext cx="6340980" cy="477217"/>
          </a:xfrm>
          <a:prstGeom prst="rect">
            <a:avLst/>
          </a:prstGeom>
          <a:solidFill>
            <a:schemeClr val="accent3">
              <a:lumMod val="60000"/>
              <a:lumOff val="40000"/>
              <a:alpha val="39000"/>
            </a:scheme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0081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69120"/>
            <a:ext cx="8267140" cy="385944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Vague homework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I had an objective by vague homework specifications.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You will eventually have to solve vaguely specified problems with the technology.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But, the new technology and a new way of thinking is clearly overwhelming you.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Will switch to more clearly defined HW assignments. </a:t>
            </a:r>
            <a:r>
              <a:rPr lang="en-US" dirty="0"/>
              <a:t>See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courseworks2.columbia.edu/courses/47468/assignments/116699</a:t>
            </a:r>
            <a:r>
              <a:rPr lang="en-US" dirty="0" smtClean="0"/>
              <a:t> for an example. Feedback is welcome.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Inconsistent answers between TAs and professor.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Some of this is inevitable. There are many possible solutions to problems.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Less vague homework will reduce inconsistency.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You will not be penalized if you follow a TAs guidance.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Lectures will attempt to start with a motivating problem and then progressively show how to apply concepts.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err="1" smtClean="0"/>
              <a:t>Udemy</a:t>
            </a:r>
            <a:r>
              <a:rPr lang="en-US" dirty="0" smtClean="0"/>
              <a:t> comment: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I have probably commented more than 100 times on Piazza and hold office hours. I answered 27 HW3 questions on Thursday, Friday, Saturday and Sunday (so far).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What do you think I do when I am not sure what error code xxx means or I cannot remember the exact syntax of some complex query?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64255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Leadership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05" y="744049"/>
            <a:ext cx="8484124" cy="25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56605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Mousepad when Answering HW3 Questions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4" y="676961"/>
            <a:ext cx="5163532" cy="38726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12264" y="125376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3200" dirty="0" smtClean="0">
                <a:latin typeface="+mn-lt"/>
              </a:rPr>
              <a:t>Project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3200" dirty="0" smtClean="0">
                <a:latin typeface="+mn-lt"/>
              </a:rPr>
              <a:t>Idea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3200" dirty="0" smtClean="0">
                <a:latin typeface="+mn-lt"/>
              </a:rPr>
              <a:t>Inside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420412" y="2007909"/>
            <a:ext cx="791852" cy="6127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53176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Perspective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669620"/>
            <a:ext cx="4959350" cy="37522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3216" y="282804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My brother is also a CS</a:t>
            </a:r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r>
              <a:rPr lang="en-US" sz="2000" dirty="0" smtClean="0">
                <a:latin typeface="+mn-lt"/>
              </a:rPr>
              <a:t>executive, but then again </a:t>
            </a:r>
            <a:r>
              <a:rPr lang="mr-IN" sz="2000" dirty="0" smtClean="0">
                <a:latin typeface="+mn-lt"/>
              </a:rPr>
              <a:t>…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He is my brother and may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also be confusing or vague.</a:t>
            </a:r>
          </a:p>
        </p:txBody>
      </p:sp>
    </p:spTree>
    <p:extLst>
      <p:ext uri="{BB962C8B-B14F-4D97-AF65-F5344CB8AC3E}">
        <p14:creationId xmlns:p14="http://schemas.microsoft.com/office/powerpoint/2010/main" val="25203623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HW 3</a:t>
            </a:r>
            <a:br>
              <a:rPr lang="en-US" dirty="0" smtClean="0"/>
            </a:br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108564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Piazza</a:t>
            </a:r>
            <a:br>
              <a:rPr lang="en-US" dirty="0" smtClean="0"/>
            </a:br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92550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Year and Semester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76" y="583970"/>
            <a:ext cx="7871382" cy="412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04187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 3 </a:t>
            </a:r>
            <a:r>
              <a:rPr lang="mr-IN" dirty="0" smtClean="0"/>
              <a:t>–</a:t>
            </a:r>
            <a:r>
              <a:rPr lang="en-US" dirty="0" smtClean="0"/>
              <a:t> DDL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89" y="583970"/>
            <a:ext cx="7116360" cy="404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4434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Those</a:t>
            </a:r>
            <a:br>
              <a:rPr lang="en-US" dirty="0" smtClean="0"/>
            </a:br>
            <a:r>
              <a:rPr lang="en-US" dirty="0" smtClean="0"/>
              <a:t>Whacky</a:t>
            </a:r>
            <a:br>
              <a:rPr lang="en-US" dirty="0" smtClean="0"/>
            </a:br>
            <a:r>
              <a:rPr lang="en-US" dirty="0" smtClean="0"/>
              <a:t>Generated</a:t>
            </a:r>
            <a:br>
              <a:rPr lang="en-US" dirty="0" smtClean="0"/>
            </a:br>
            <a:r>
              <a:rPr lang="en-US" dirty="0" smtClean="0"/>
              <a:t>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757863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27566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1" y="510701"/>
            <a:ext cx="8616098" cy="35074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34260693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27" y="221020"/>
            <a:ext cx="8823489" cy="36461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0827" y="3308808"/>
            <a:ext cx="1875936" cy="30165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9807011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2" y="279672"/>
            <a:ext cx="8804635" cy="33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9213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1" y="413465"/>
            <a:ext cx="8559538" cy="354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43307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89" y="154908"/>
            <a:ext cx="8408709" cy="447045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760536" y="1263192"/>
            <a:ext cx="4100660" cy="2403835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Someone went through how the university operates courses, sections, semesters, </a:t>
            </a:r>
            <a:r>
              <a:rPr lang="mr-IN" sz="2000" dirty="0" smtClean="0">
                <a:solidFill>
                  <a:schemeClr val="tx2"/>
                </a:solidFill>
                <a:latin typeface="+mn-lt"/>
              </a:rPr>
              <a:t>…</a:t>
            </a:r>
            <a:endParaRPr lang="en-US" sz="2000" dirty="0" smtClean="0">
              <a:solidFill>
                <a:schemeClr val="tx2"/>
              </a:solidFill>
              <a:latin typeface="+mn-lt"/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And figured out this data model.</a:t>
            </a:r>
          </a:p>
        </p:txBody>
      </p:sp>
    </p:spTree>
    <p:extLst>
      <p:ext uri="{BB962C8B-B14F-4D97-AF65-F5344CB8AC3E}">
        <p14:creationId xmlns:p14="http://schemas.microsoft.com/office/powerpoint/2010/main" val="453414049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16" y="583970"/>
            <a:ext cx="7331339" cy="41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23848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Defines a Section ID?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95" y="667079"/>
            <a:ext cx="7214253" cy="413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5277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Depends on What Defines a Course ID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22" y="651064"/>
            <a:ext cx="7136089" cy="407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35289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ID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77" y="671324"/>
            <a:ext cx="6549771" cy="401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83055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583971"/>
            <a:ext cx="8267140" cy="393127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If I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Decompose </a:t>
            </a:r>
            <a:r>
              <a:rPr lang="en-US" dirty="0" smtClean="0">
                <a:solidFill>
                  <a:srgbClr val="FF0000"/>
                </a:solidFill>
              </a:rPr>
              <a:t>COMS</a:t>
            </a:r>
            <a:r>
              <a:rPr lang="en-US" dirty="0" smtClean="0">
                <a:solidFill>
                  <a:srgbClr val="0070C0"/>
                </a:solidFill>
              </a:rPr>
              <a:t>W</a:t>
            </a:r>
            <a:r>
              <a:rPr lang="en-US" dirty="0" smtClean="0">
                <a:solidFill>
                  <a:srgbClr val="00B050"/>
                </a:solidFill>
              </a:rPr>
              <a:t>4</a:t>
            </a:r>
            <a:r>
              <a:rPr lang="en-US" dirty="0" smtClean="0">
                <a:solidFill>
                  <a:srgbClr val="7030A0"/>
                </a:solidFill>
              </a:rPr>
              <a:t>111</a:t>
            </a:r>
            <a:r>
              <a:rPr lang="en-US" dirty="0" smtClean="0"/>
              <a:t> into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Dept.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70C0"/>
                </a:solidFill>
              </a:rPr>
              <a:t>Faculty.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B050"/>
                </a:solidFill>
              </a:rPr>
              <a:t>Level.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7030A0"/>
                </a:solidFill>
              </a:rPr>
              <a:t>Number.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 can ensure data integrity by applying constraints to individual fields, e.g.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Level is </a:t>
            </a:r>
            <a:r>
              <a:rPr lang="mr-IN" dirty="0" smtClean="0"/>
              <a:t>ENUM</a:t>
            </a:r>
            <a:r>
              <a:rPr lang="mr-IN" dirty="0"/>
              <a:t>('0', '1', '2', '3', '4', '6', '8', '9</a:t>
            </a:r>
            <a:r>
              <a:rPr lang="mr-IN" dirty="0" smtClean="0"/>
              <a:t>')</a:t>
            </a:r>
            <a:endParaRPr lang="en-US" dirty="0" smtClean="0"/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Faculty is </a:t>
            </a:r>
            <a:r>
              <a:rPr lang="mr-IN" dirty="0"/>
              <a:t>ENUM('BC', 'C', '</a:t>
            </a:r>
            <a:r>
              <a:rPr lang="mr-IN" dirty="0" err="1"/>
              <a:t>E</a:t>
            </a:r>
            <a:r>
              <a:rPr lang="mr-IN" dirty="0"/>
              <a:t>', '</a:t>
            </a:r>
            <a:r>
              <a:rPr lang="mr-IN" dirty="0" err="1"/>
              <a:t>F</a:t>
            </a:r>
            <a:r>
              <a:rPr lang="mr-IN" dirty="0"/>
              <a:t>', '</a:t>
            </a:r>
            <a:r>
              <a:rPr lang="mr-IN" dirty="0" err="1"/>
              <a:t>G</a:t>
            </a:r>
            <a:r>
              <a:rPr lang="mr-IN" dirty="0"/>
              <a:t>', 'V', '</a:t>
            </a:r>
            <a:r>
              <a:rPr lang="mr-IN" dirty="0" err="1"/>
              <a:t>W</a:t>
            </a:r>
            <a:r>
              <a:rPr lang="mr-IN" dirty="0"/>
              <a:t>', 'X</a:t>
            </a:r>
            <a:r>
              <a:rPr lang="mr-IN" dirty="0" smtClean="0"/>
              <a:t>')</a:t>
            </a:r>
            <a:endParaRPr lang="en-US" dirty="0" smtClean="0"/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Dept. is in the Departments table.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 4xxx course cannot have a </a:t>
            </a:r>
            <a:r>
              <a:rPr lang="en-US" dirty="0" err="1" smtClean="0"/>
              <a:t>prereq</a:t>
            </a:r>
            <a:r>
              <a:rPr lang="en-US" dirty="0" smtClean="0"/>
              <a:t> on a 6xxx course.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The stored, generated column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Is </a:t>
            </a:r>
            <a:r>
              <a:rPr lang="en-US" dirty="0" err="1" smtClean="0"/>
              <a:t>indexable</a:t>
            </a:r>
            <a:r>
              <a:rPr lang="en-US" dirty="0" smtClean="0"/>
              <a:t>, AND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Allows me to build apps with URLS like </a:t>
            </a:r>
            <a:r>
              <a:rPr lang="mr-IN" dirty="0" smtClean="0"/>
              <a:t>…</a:t>
            </a:r>
            <a:r>
              <a:rPr lang="en-US" dirty="0" smtClean="0"/>
              <a:t>/</a:t>
            </a:r>
            <a:r>
              <a:rPr lang="en-US" dirty="0" err="1" smtClean="0"/>
              <a:t>columbia</a:t>
            </a:r>
            <a:r>
              <a:rPr lang="en-US" dirty="0" smtClean="0"/>
              <a:t>/courses/coms4111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Without the application code, outside of the DB, understanding how to form simple course IDs from the various fields.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21463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Student mid-semester course evaluation</a:t>
            </a:r>
          </a:p>
          <a:p>
            <a:pPr lvl="1"/>
            <a:r>
              <a:rPr lang="en-US" dirty="0" smtClean="0"/>
              <a:t>Summary.</a:t>
            </a:r>
          </a:p>
          <a:p>
            <a:pPr lvl="1"/>
            <a:r>
              <a:rPr lang="en-US" dirty="0" smtClean="0"/>
              <a:t>Comments.</a:t>
            </a:r>
          </a:p>
          <a:p>
            <a:pPr lvl="1"/>
            <a:r>
              <a:rPr lang="en-US" dirty="0" smtClean="0"/>
              <a:t>Actions.</a:t>
            </a:r>
          </a:p>
          <a:p>
            <a:r>
              <a:rPr lang="en-US" dirty="0" smtClean="0"/>
              <a:t>HW 3 Piazza questions.</a:t>
            </a:r>
          </a:p>
          <a:p>
            <a:pPr lvl="1"/>
            <a:r>
              <a:rPr lang="en-US" dirty="0" smtClean="0"/>
              <a:t>Conceptual data model.</a:t>
            </a:r>
          </a:p>
          <a:p>
            <a:pPr lvl="1"/>
            <a:r>
              <a:rPr lang="en-US" dirty="0" smtClean="0"/>
              <a:t>Semester/year/date.</a:t>
            </a:r>
          </a:p>
          <a:p>
            <a:pPr lvl="1"/>
            <a:r>
              <a:rPr lang="en-US" dirty="0" smtClean="0"/>
              <a:t>Generated columns.</a:t>
            </a:r>
          </a:p>
          <a:p>
            <a:r>
              <a:rPr lang="en-US" dirty="0" smtClean="0"/>
              <a:t>Database systems implementation</a:t>
            </a:r>
          </a:p>
          <a:p>
            <a:pPr lvl="1"/>
            <a:r>
              <a:rPr lang="en-US" dirty="0" smtClean="0"/>
              <a:t>Hard disk drive basics.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54050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Still, My DDL is not Good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869" y="951615"/>
            <a:ext cx="886119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80"/>
                </a:solidFill>
              </a:rPr>
              <a:t>CREATE TABLE </a:t>
            </a:r>
            <a:r>
              <a:rPr lang="en-US" sz="1600" dirty="0"/>
              <a:t>`sections` (</a:t>
            </a:r>
            <a:br>
              <a:rPr lang="en-US" sz="1600" dirty="0"/>
            </a:br>
            <a:r>
              <a:rPr lang="en-US" sz="1600" dirty="0"/>
              <a:t>  `</a:t>
            </a:r>
            <a:r>
              <a:rPr lang="en-US" sz="1600" dirty="0" err="1"/>
              <a:t>call_no</a:t>
            </a:r>
            <a:r>
              <a:rPr lang="en-US" sz="1600" dirty="0"/>
              <a:t>` </a:t>
            </a:r>
            <a:r>
              <a:rPr lang="en-US" sz="1600" b="1" i="1" dirty="0">
                <a:solidFill>
                  <a:srgbClr val="660E7A"/>
                </a:solidFill>
              </a:rPr>
              <a:t>char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0000FF"/>
                </a:solidFill>
              </a:rPr>
              <a:t>5</a:t>
            </a:r>
            <a:r>
              <a:rPr lang="en-US" sz="1600" dirty="0"/>
              <a:t>) </a:t>
            </a:r>
            <a:r>
              <a:rPr lang="en-US" sz="1600" b="1" dirty="0">
                <a:solidFill>
                  <a:srgbClr val="000080"/>
                </a:solidFill>
              </a:rPr>
              <a:t>NOT NULL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  `</a:t>
            </a:r>
            <a:r>
              <a:rPr lang="en-US" sz="1600" dirty="0" err="1"/>
              <a:t>course_id</a:t>
            </a:r>
            <a:r>
              <a:rPr lang="en-US" sz="1600" dirty="0"/>
              <a:t>` </a:t>
            </a:r>
            <a:r>
              <a:rPr lang="en-US" sz="1600" b="1" i="1" dirty="0">
                <a:solidFill>
                  <a:srgbClr val="660E7A"/>
                </a:solidFill>
              </a:rPr>
              <a:t>varchar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0000FF"/>
                </a:solidFill>
              </a:rPr>
              <a:t>12</a:t>
            </a:r>
            <a:r>
              <a:rPr lang="en-US" sz="1600" dirty="0"/>
              <a:t>) </a:t>
            </a:r>
            <a:r>
              <a:rPr lang="en-US" sz="1600" b="1" dirty="0">
                <a:solidFill>
                  <a:srgbClr val="000080"/>
                </a:solidFill>
              </a:rPr>
              <a:t>NOT NULL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  `</a:t>
            </a:r>
            <a:r>
              <a:rPr lang="en-US" sz="1600" dirty="0" err="1"/>
              <a:t>section_no</a:t>
            </a:r>
            <a:r>
              <a:rPr lang="en-US" sz="1600" dirty="0"/>
              <a:t>` </a:t>
            </a:r>
            <a:r>
              <a:rPr lang="en-US" sz="1600" b="1" i="1" dirty="0">
                <a:solidFill>
                  <a:srgbClr val="660E7A"/>
                </a:solidFill>
              </a:rPr>
              <a:t>varchar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0000FF"/>
                </a:solidFill>
              </a:rPr>
              <a:t>45</a:t>
            </a:r>
            <a:r>
              <a:rPr lang="en-US" sz="1600" dirty="0"/>
              <a:t>) </a:t>
            </a:r>
            <a:r>
              <a:rPr lang="en-US" sz="1600" b="1" dirty="0">
                <a:solidFill>
                  <a:srgbClr val="000080"/>
                </a:solidFill>
              </a:rPr>
              <a:t>NOT NULL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  `</a:t>
            </a:r>
            <a:r>
              <a:rPr lang="en-US" sz="1600" b="1" dirty="0">
                <a:solidFill>
                  <a:srgbClr val="000080"/>
                </a:solidFill>
              </a:rPr>
              <a:t>year</a:t>
            </a:r>
            <a:r>
              <a:rPr lang="en-US" sz="1600" dirty="0"/>
              <a:t>` </a:t>
            </a:r>
            <a:r>
              <a:rPr lang="en-US" sz="1600" b="1" i="1" dirty="0" err="1">
                <a:solidFill>
                  <a:srgbClr val="660E7A"/>
                </a:solidFill>
              </a:rPr>
              <a:t>int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0000FF"/>
                </a:solidFill>
              </a:rPr>
              <a:t>11</a:t>
            </a:r>
            <a:r>
              <a:rPr lang="en-US" sz="1600" dirty="0"/>
              <a:t>) </a:t>
            </a:r>
            <a:r>
              <a:rPr lang="en-US" sz="1600" b="1" dirty="0">
                <a:solidFill>
                  <a:srgbClr val="000080"/>
                </a:solidFill>
              </a:rPr>
              <a:t>NOT NULL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  `semester` </a:t>
            </a:r>
            <a:r>
              <a:rPr lang="en-US" sz="1600" b="1" i="1" dirty="0">
                <a:solidFill>
                  <a:srgbClr val="660E7A"/>
                </a:solidFill>
              </a:rPr>
              <a:t>varchar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0000FF"/>
                </a:solidFill>
              </a:rPr>
              <a:t>45</a:t>
            </a:r>
            <a:r>
              <a:rPr lang="en-US" sz="1600" dirty="0"/>
              <a:t>) </a:t>
            </a:r>
            <a:r>
              <a:rPr lang="en-US" sz="1600" b="1" dirty="0">
                <a:solidFill>
                  <a:srgbClr val="000080"/>
                </a:solidFill>
              </a:rPr>
              <a:t>NOT NULL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  `</a:t>
            </a:r>
            <a:r>
              <a:rPr lang="en-US" sz="1600" dirty="0" err="1"/>
              <a:t>section_key</a:t>
            </a:r>
            <a:r>
              <a:rPr lang="en-US" sz="1600" dirty="0"/>
              <a:t>` </a:t>
            </a:r>
            <a:r>
              <a:rPr lang="en-US" sz="1600" b="1" i="1" dirty="0">
                <a:solidFill>
                  <a:srgbClr val="660E7A"/>
                </a:solidFill>
              </a:rPr>
              <a:t>varchar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0000FF"/>
                </a:solidFill>
              </a:rPr>
              <a:t>45</a:t>
            </a:r>
            <a:r>
              <a:rPr lang="en-US" sz="1600" dirty="0"/>
              <a:t>) GENERATED </a:t>
            </a:r>
            <a:r>
              <a:rPr lang="en-US" sz="1600" b="1" dirty="0">
                <a:solidFill>
                  <a:srgbClr val="000080"/>
                </a:solidFill>
              </a:rPr>
              <a:t>ALWAYS AS </a:t>
            </a:r>
            <a:r>
              <a:rPr lang="en-US" sz="1600" dirty="0"/>
              <a:t>(</a:t>
            </a:r>
            <a:r>
              <a:rPr lang="en-US" sz="1600" i="1" dirty="0" err="1"/>
              <a:t>concat</a:t>
            </a:r>
            <a:r>
              <a:rPr lang="en-US" sz="1600" dirty="0"/>
              <a:t>(`</a:t>
            </a:r>
            <a:r>
              <a:rPr lang="en-US" sz="1600" b="1" dirty="0">
                <a:solidFill>
                  <a:srgbClr val="000080"/>
                </a:solidFill>
              </a:rPr>
              <a:t>year</a:t>
            </a:r>
            <a:r>
              <a:rPr lang="en-US" sz="1600" dirty="0"/>
              <a:t>`,`semester`,`course_id`,`</a:t>
            </a:r>
            <a:r>
              <a:rPr lang="en-US" sz="1600" dirty="0" err="1"/>
              <a:t>section_no</a:t>
            </a:r>
            <a:r>
              <a:rPr lang="en-US" sz="1600" dirty="0"/>
              <a:t>`)) STORED,</a:t>
            </a:r>
            <a:br>
              <a:rPr lang="en-US" sz="1600" dirty="0"/>
            </a:br>
            <a:r>
              <a:rPr lang="en-US" sz="1600" dirty="0"/>
              <a:t>  `</a:t>
            </a:r>
            <a:r>
              <a:rPr lang="en-US" sz="1600" dirty="0" err="1"/>
              <a:t>enrollment_limit</a:t>
            </a:r>
            <a:r>
              <a:rPr lang="en-US" sz="1600" dirty="0"/>
              <a:t>` </a:t>
            </a:r>
            <a:r>
              <a:rPr lang="en-US" sz="1600" b="1" i="1" dirty="0" err="1">
                <a:solidFill>
                  <a:srgbClr val="660E7A"/>
                </a:solidFill>
              </a:rPr>
              <a:t>int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0000FF"/>
                </a:solidFill>
              </a:rPr>
              <a:t>11</a:t>
            </a:r>
            <a:r>
              <a:rPr lang="en-US" sz="1600" dirty="0"/>
              <a:t>) </a:t>
            </a:r>
            <a:r>
              <a:rPr lang="en-US" sz="1600" b="1" dirty="0">
                <a:solidFill>
                  <a:srgbClr val="000080"/>
                </a:solidFill>
              </a:rPr>
              <a:t>NOT NULL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>
                <a:solidFill>
                  <a:srgbClr val="000080"/>
                </a:solidFill>
              </a:rPr>
              <a:t>PRIMARY KEY </a:t>
            </a:r>
            <a:r>
              <a:rPr lang="en-US" sz="1600" dirty="0"/>
              <a:t>(`</a:t>
            </a:r>
            <a:r>
              <a:rPr lang="en-US" sz="1600" dirty="0" err="1"/>
              <a:t>call_no</a:t>
            </a:r>
            <a:r>
              <a:rPr lang="en-US" sz="1600" dirty="0"/>
              <a:t>`),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>
                <a:solidFill>
                  <a:srgbClr val="000080"/>
                </a:solidFill>
              </a:rPr>
              <a:t>UNIQUE KEY </a:t>
            </a:r>
            <a:r>
              <a:rPr lang="en-US" sz="1600" dirty="0"/>
              <a:t>`</a:t>
            </a:r>
            <a:r>
              <a:rPr lang="en-US" sz="1600" b="1" dirty="0">
                <a:solidFill>
                  <a:srgbClr val="000080"/>
                </a:solidFill>
              </a:rPr>
              <a:t>unique</a:t>
            </a:r>
            <a:r>
              <a:rPr lang="en-US" sz="1600" dirty="0"/>
              <a:t>` (`</a:t>
            </a:r>
            <a:r>
              <a:rPr lang="en-US" sz="1600" dirty="0" err="1"/>
              <a:t>course_id`,`section_no`,`</a:t>
            </a:r>
            <a:r>
              <a:rPr lang="en-US" sz="1600" b="1" dirty="0" err="1">
                <a:solidFill>
                  <a:srgbClr val="000080"/>
                </a:solidFill>
              </a:rPr>
              <a:t>year</a:t>
            </a:r>
            <a:r>
              <a:rPr lang="en-US" sz="1600" dirty="0" err="1"/>
              <a:t>`,`semester</a:t>
            </a:r>
            <a:r>
              <a:rPr lang="en-US" sz="1600" dirty="0"/>
              <a:t>`),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>
                <a:solidFill>
                  <a:srgbClr val="000080"/>
                </a:solidFill>
              </a:rPr>
              <a:t>CONSTRAINT </a:t>
            </a:r>
            <a:r>
              <a:rPr lang="en-US" sz="1600" dirty="0"/>
              <a:t>`</a:t>
            </a:r>
            <a:r>
              <a:rPr lang="en-US" sz="1600" dirty="0" err="1"/>
              <a:t>section_course_fk</a:t>
            </a:r>
            <a:r>
              <a:rPr lang="en-US" sz="1600" dirty="0"/>
              <a:t>` </a:t>
            </a:r>
            <a:r>
              <a:rPr lang="en-US" sz="1600" b="1" dirty="0">
                <a:solidFill>
                  <a:srgbClr val="000080"/>
                </a:solidFill>
              </a:rPr>
              <a:t>FOREIGN KEY </a:t>
            </a:r>
            <a:r>
              <a:rPr lang="en-US" sz="1600" dirty="0"/>
              <a:t>(`</a:t>
            </a:r>
            <a:r>
              <a:rPr lang="en-US" sz="1600" dirty="0" err="1"/>
              <a:t>course_id</a:t>
            </a:r>
            <a:r>
              <a:rPr lang="en-US" sz="1600" dirty="0"/>
              <a:t>`) </a:t>
            </a:r>
            <a:r>
              <a:rPr lang="en-US" sz="1600" b="1" dirty="0">
                <a:solidFill>
                  <a:srgbClr val="000080"/>
                </a:solidFill>
              </a:rPr>
              <a:t>REFERENCES </a:t>
            </a:r>
            <a:r>
              <a:rPr lang="en-US" sz="1600" dirty="0"/>
              <a:t>`courses` (`</a:t>
            </a:r>
            <a:r>
              <a:rPr lang="en-US" sz="1600" dirty="0" err="1"/>
              <a:t>course_id</a:t>
            </a:r>
            <a:r>
              <a:rPr lang="en-US" sz="1600" dirty="0"/>
              <a:t>`) </a:t>
            </a:r>
            <a:r>
              <a:rPr lang="en-US" sz="1600" b="1" dirty="0">
                <a:solidFill>
                  <a:srgbClr val="000080"/>
                </a:solidFill>
              </a:rPr>
              <a:t>ON DELETE NO </a:t>
            </a:r>
            <a:r>
              <a:rPr lang="en-US" sz="1600" dirty="0"/>
              <a:t>ACTION </a:t>
            </a:r>
            <a:r>
              <a:rPr lang="en-US" sz="1600" b="1" dirty="0">
                <a:solidFill>
                  <a:srgbClr val="000080"/>
                </a:solidFill>
              </a:rPr>
              <a:t>ON UPDATE NO </a:t>
            </a:r>
            <a:r>
              <a:rPr lang="en-US" sz="1600" dirty="0"/>
              <a:t>ACTION</a:t>
            </a:r>
            <a:br>
              <a:rPr lang="en-US" sz="1600" dirty="0"/>
            </a:br>
            <a:r>
              <a:rPr lang="en-US" sz="1600" dirty="0"/>
              <a:t>) ENGINE=</a:t>
            </a:r>
            <a:r>
              <a:rPr lang="en-US" sz="1600" dirty="0" err="1"/>
              <a:t>InnoDB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0080"/>
                </a:solidFill>
              </a:rPr>
              <a:t>DEFAULT </a:t>
            </a:r>
            <a:r>
              <a:rPr lang="en-US" sz="1600" dirty="0"/>
              <a:t>CHARSET=utf8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85501" y="282803"/>
            <a:ext cx="4790564" cy="2262433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rPr>
              <a:t>Section_no</a:t>
            </a:r>
            <a:r>
              <a:rPr lang="en-US" sz="2000" dirty="0" smtClean="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rPr>
              <a:t> is not 45 characters.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rPr>
              <a:t>Year is not </a:t>
            </a:r>
            <a:r>
              <a:rPr lang="cs-CZ" sz="2000" dirty="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rPr>
              <a:t>-</a:t>
            </a:r>
            <a:r>
              <a:rPr lang="cs-CZ" sz="2000" dirty="0" smtClean="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rPr>
              <a:t>2147483648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cs-CZ" sz="2000" dirty="0" err="1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rPr>
              <a:t>e</a:t>
            </a:r>
            <a:r>
              <a:rPr lang="cs-CZ" sz="2000" dirty="0" err="1" smtClean="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rPr>
              <a:t>tc</a:t>
            </a:r>
            <a:r>
              <a:rPr lang="cs-CZ" sz="2000" dirty="0" smtClean="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rPr>
              <a:t>Efficient storage management is a key value of DBMS.</a:t>
            </a:r>
          </a:p>
        </p:txBody>
      </p:sp>
    </p:spTree>
    <p:extLst>
      <p:ext uri="{BB962C8B-B14F-4D97-AF65-F5344CB8AC3E}">
        <p14:creationId xmlns:p14="http://schemas.microsoft.com/office/powerpoint/2010/main" val="1041792604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Database</a:t>
            </a:r>
            <a:br>
              <a:rPr lang="en-US" sz="2400" dirty="0" smtClean="0"/>
            </a:br>
            <a:r>
              <a:rPr lang="en-US" sz="2400" dirty="0" smtClean="0"/>
              <a:t>Management</a:t>
            </a:r>
            <a:br>
              <a:rPr lang="en-US" sz="2400" dirty="0" smtClean="0"/>
            </a:br>
            <a:r>
              <a:rPr lang="en-US" sz="2400" dirty="0" smtClean="0"/>
              <a:t>System</a:t>
            </a: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>Implementation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5506984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840452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775597"/>
          </a:xfrm>
        </p:spPr>
        <p:txBody>
          <a:bodyPr/>
          <a:lstStyle/>
          <a:p>
            <a:r>
              <a:rPr lang="en-US" dirty="0" smtClean="0"/>
              <a:t>Database Management System</a:t>
            </a:r>
            <a:br>
              <a:rPr lang="en-US" dirty="0" smtClean="0"/>
            </a:br>
            <a:r>
              <a:rPr lang="en-US" dirty="0" smtClean="0"/>
              <a:t>(Lecture 1)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75" y="1169078"/>
            <a:ext cx="8430462" cy="2125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57613" y="4226866"/>
            <a:ext cx="5684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111111"/>
                </a:solidFill>
                <a:latin typeface="Amazon Ember" charset="0"/>
              </a:rPr>
              <a:t>Database Systems: The Complete Book (2nd </a:t>
            </a:r>
            <a:r>
              <a:rPr lang="en-US" sz="1200" b="1" dirty="0" smtClean="0">
                <a:solidFill>
                  <a:srgbClr val="111111"/>
                </a:solidFill>
                <a:latin typeface="Amazon Ember" charset="0"/>
              </a:rPr>
              <a:t>Edition)</a:t>
            </a:r>
            <a:br>
              <a:rPr lang="en-US" sz="1200" b="1" dirty="0" smtClean="0">
                <a:solidFill>
                  <a:srgbClr val="111111"/>
                </a:solidFill>
                <a:latin typeface="Amazon Ember" charset="0"/>
              </a:rPr>
            </a:br>
            <a:r>
              <a:rPr lang="en-US" sz="1200" dirty="0" smtClean="0">
                <a:solidFill>
                  <a:srgbClr val="111111"/>
                </a:solidFill>
                <a:latin typeface="Amazon Ember" charset="0"/>
              </a:rPr>
              <a:t>by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3"/>
              </a:rPr>
              <a:t>Hector Garcia-Molina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4"/>
              </a:rPr>
              <a:t>Jeffrey D. Ullman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5"/>
              </a:rPr>
              <a:t>Jennifer Widom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1200" b="0" i="0" dirty="0">
              <a:solidFill>
                <a:srgbClr val="111111"/>
              </a:solidFill>
              <a:effectLst/>
              <a:latin typeface="Amazon Ember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21308" y="2362756"/>
            <a:ext cx="28833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93" y="2422826"/>
            <a:ext cx="802115" cy="8021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175" y="331246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Covered for </a:t>
            </a:r>
            <a:r>
              <a:rPr lang="en-US" sz="2000" smtClean="0">
                <a:solidFill>
                  <a:srgbClr val="00B050"/>
                </a:solidFill>
                <a:latin typeface="+mn-lt"/>
              </a:rPr>
              <a:t>the relational model.</a:t>
            </a:r>
            <a:endParaRPr lang="en-US" sz="2000" dirty="0" err="1" smtClean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4891828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48" y="574003"/>
            <a:ext cx="7885982" cy="3592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86444"/>
            <a:ext cx="8239126" cy="387798"/>
          </a:xfrm>
        </p:spPr>
        <p:txBody>
          <a:bodyPr/>
          <a:lstStyle/>
          <a:p>
            <a:r>
              <a:rPr lang="en-US" dirty="0" smtClean="0"/>
              <a:t>Database Management System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49053" y="4391737"/>
            <a:ext cx="5684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111111"/>
                </a:solidFill>
                <a:latin typeface="Amazon Ember" charset="0"/>
              </a:rPr>
              <a:t>Database Systems: The Complete Book (2nd </a:t>
            </a:r>
            <a:r>
              <a:rPr lang="en-US" sz="1200" b="1" dirty="0" smtClean="0">
                <a:solidFill>
                  <a:srgbClr val="111111"/>
                </a:solidFill>
                <a:latin typeface="Amazon Ember" charset="0"/>
              </a:rPr>
              <a:t>Edition)</a:t>
            </a:r>
            <a:br>
              <a:rPr lang="en-US" sz="1200" b="1" dirty="0" smtClean="0">
                <a:solidFill>
                  <a:srgbClr val="111111"/>
                </a:solidFill>
                <a:latin typeface="Amazon Ember" charset="0"/>
              </a:rPr>
            </a:br>
            <a:r>
              <a:rPr lang="en-US" sz="1200" dirty="0" smtClean="0">
                <a:solidFill>
                  <a:srgbClr val="111111"/>
                </a:solidFill>
                <a:latin typeface="Amazon Ember" charset="0"/>
              </a:rPr>
              <a:t>by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3"/>
              </a:rPr>
              <a:t>Hector Garcia-Molina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4"/>
              </a:rPr>
              <a:t>Jeffrey D. Ullman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5"/>
              </a:rPr>
              <a:t>Jennifer Widom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1200" b="0" i="0" dirty="0">
              <a:solidFill>
                <a:srgbClr val="111111"/>
              </a:solidFill>
              <a:effectLst/>
              <a:latin typeface="Amazon Emb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865" y="474242"/>
            <a:ext cx="802115" cy="80211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513933" y="1488403"/>
            <a:ext cx="353746" cy="251626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722" y="408527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solidFill>
                  <a:srgbClr val="FF0000"/>
                </a:solidFill>
                <a:latin typeface="+mn-lt"/>
              </a:rPr>
              <a:t>Focus for next part of course.</a:t>
            </a:r>
            <a:endParaRPr lang="en-US" sz="2000" dirty="0" smtClean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5643832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Very</a:t>
            </a:r>
            <a:br>
              <a:rPr lang="en-US" dirty="0" smtClean="0"/>
            </a:br>
            <a:r>
              <a:rPr lang="en-US" dirty="0" smtClean="0"/>
              <a:t>Large</a:t>
            </a:r>
            <a:br>
              <a:rPr lang="en-US" dirty="0" smtClean="0"/>
            </a:br>
            <a:r>
              <a:rPr lang="en-US" dirty="0" smtClean="0"/>
              <a:t>Amounts</a:t>
            </a:r>
            <a:br>
              <a:rPr lang="en-US" dirty="0" smtClean="0"/>
            </a:br>
            <a:r>
              <a:rPr lang="en-US" dirty="0" smtClean="0"/>
              <a:t>of</a:t>
            </a:r>
            <a:br>
              <a:rPr lang="en-US" dirty="0" smtClean="0"/>
            </a:br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53424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Disks as far as the eye can see.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46" y="674965"/>
            <a:ext cx="8049390" cy="391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52829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75" y="690676"/>
            <a:ext cx="6249707" cy="39388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28982" y="78758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Slower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Cheaper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Unlimited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59936" y="324934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Faster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More expensive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Limited</a:t>
            </a:r>
          </a:p>
        </p:txBody>
      </p:sp>
    </p:spTree>
    <p:extLst>
      <p:ext uri="{BB962C8B-B14F-4D97-AF65-F5344CB8AC3E}">
        <p14:creationId xmlns:p14="http://schemas.microsoft.com/office/powerpoint/2010/main" val="2070946108"/>
      </p:ext>
    </p:extLst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75" y="690676"/>
            <a:ext cx="6249707" cy="39388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28982" y="78758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Slower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Cheaper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Unlimited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59936" y="324934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Faster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More expensive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Limited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0841" y="967796"/>
            <a:ext cx="7548806" cy="3370598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Think about your laptops. Mine has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8 MB cache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16 GB RAM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516 GB disk drive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Not to mention terabytes of on backup drives, cloud, </a:t>
            </a:r>
            <a:r>
              <a:rPr lang="mr-IN" sz="1800" dirty="0" smtClean="0">
                <a:solidFill>
                  <a:schemeClr val="tx2"/>
                </a:solidFill>
                <a:latin typeface="+mn-lt"/>
              </a:rPr>
              <a:t>…</a:t>
            </a:r>
            <a:endParaRPr lang="en-US" sz="1800" dirty="0" smtClean="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Same concepts apply in large scale environments, although specific technology at each tier may be different.</a:t>
            </a:r>
          </a:p>
        </p:txBody>
      </p:sp>
    </p:spTree>
    <p:extLst>
      <p:ext uri="{BB962C8B-B14F-4D97-AF65-F5344CB8AC3E}">
        <p14:creationId xmlns:p14="http://schemas.microsoft.com/office/powerpoint/2010/main" val="1166428135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(Very Old)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38" y="689588"/>
            <a:ext cx="5394923" cy="3919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4561" y="58397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These numbers are ancient.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Looking for more modern numbers.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But, does give an idea of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Price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Performance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The general observation is that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Performance goes up 10X/level.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Price goes up 10x per level.</a:t>
            </a:r>
            <a:endParaRPr lang="en-US" sz="1800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800" dirty="0" smtClean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Note: One major change is improved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price performance of SDD relative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to HDD for large data.</a:t>
            </a:r>
          </a:p>
        </p:txBody>
      </p:sp>
    </p:spTree>
    <p:extLst>
      <p:ext uri="{BB962C8B-B14F-4D97-AF65-F5344CB8AC3E}">
        <p14:creationId xmlns:p14="http://schemas.microsoft.com/office/powerpoint/2010/main" val="1134762930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Midterm</a:t>
            </a:r>
            <a:br>
              <a:rPr lang="en-US" dirty="0" smtClean="0"/>
            </a:br>
            <a:r>
              <a:rPr lang="en-US" dirty="0" smtClean="0"/>
              <a:t>Course</a:t>
            </a:r>
            <a:br>
              <a:rPr lang="en-US" dirty="0" smtClean="0"/>
            </a:br>
            <a:r>
              <a:rPr lang="en-US" dirty="0" smtClean="0"/>
              <a:t>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55474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Perspective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583970"/>
            <a:ext cx="4876425" cy="40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98689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Managing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Using</a:t>
            </a:r>
            <a:br>
              <a:rPr lang="en-US" dirty="0" smtClean="0"/>
            </a:br>
            <a:r>
              <a:rPr lang="en-US" dirty="0" smtClean="0"/>
              <a:t>Large Amounts</a:t>
            </a:r>
            <a:br>
              <a:rPr lang="en-US" dirty="0" smtClean="0"/>
            </a:br>
            <a:r>
              <a:rPr lang="en-US" dirty="0" smtClean="0"/>
              <a:t>of</a:t>
            </a:r>
            <a:br>
              <a:rPr lang="en-US" dirty="0" smtClean="0"/>
            </a:br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581975"/>
      </p:ext>
    </p:extLst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br>
              <a:rPr lang="en-US" dirty="0" smtClean="0"/>
            </a:br>
            <a:r>
              <a:rPr lang="en-US" dirty="0" smtClean="0"/>
              <a:t>Management</a:t>
            </a:r>
            <a:br>
              <a:rPr lang="en-US" dirty="0" smtClean="0"/>
            </a:br>
            <a:r>
              <a:rPr lang="en-US" dirty="0" smtClean="0"/>
              <a:t>Syste</a:t>
            </a:r>
            <a:r>
              <a:rPr lang="en-US" dirty="0"/>
              <a:t>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199" y="1555146"/>
            <a:ext cx="3341095" cy="296009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Find things quickly.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B050"/>
                </a:solidFill>
              </a:rPr>
              <a:t>Access things quickly.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7030A0"/>
                </a:solidFill>
              </a:rPr>
              <a:t>Load/save things quickly.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Store things efficiently.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94" y="0"/>
            <a:ext cx="4075445" cy="46228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78206" y="1993048"/>
            <a:ext cx="867679" cy="41381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78206" y="2699427"/>
            <a:ext cx="867679" cy="413816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87120" y="3405806"/>
            <a:ext cx="867679" cy="413816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54799" y="3958296"/>
            <a:ext cx="3796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>
                <a:solidFill>
                  <a:srgbClr val="111111"/>
                </a:solidFill>
                <a:latin typeface="Amazon Ember" charset="0"/>
              </a:rPr>
              <a:t>Database Systems: The Complete Book (2nd </a:t>
            </a:r>
            <a:r>
              <a:rPr lang="en-US" sz="700" b="1" dirty="0" smtClean="0">
                <a:solidFill>
                  <a:srgbClr val="111111"/>
                </a:solidFill>
                <a:latin typeface="Amazon Ember" charset="0"/>
              </a:rPr>
              <a:t>Edition)</a:t>
            </a:r>
            <a:br>
              <a:rPr lang="en-US" sz="700" b="1" dirty="0" smtClean="0">
                <a:solidFill>
                  <a:srgbClr val="111111"/>
                </a:solidFill>
                <a:latin typeface="Amazon Ember" charset="0"/>
              </a:rPr>
            </a:br>
            <a:r>
              <a:rPr lang="en-US" sz="700" dirty="0" smtClean="0">
                <a:solidFill>
                  <a:srgbClr val="111111"/>
                </a:solidFill>
                <a:latin typeface="Amazon Ember" charset="0"/>
              </a:rPr>
              <a:t>by</a:t>
            </a:r>
            <a:r>
              <a:rPr lang="en-US" sz="7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700" dirty="0">
                <a:solidFill>
                  <a:srgbClr val="0066C0"/>
                </a:solidFill>
                <a:latin typeface="Amazon Ember" charset="0"/>
                <a:hlinkClick r:id="rId3"/>
              </a:rPr>
              <a:t>Hector Garcia-Molina</a:t>
            </a:r>
            <a:r>
              <a:rPr lang="en-US" sz="7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7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700" dirty="0">
                <a:solidFill>
                  <a:srgbClr val="0066C0"/>
                </a:solidFill>
                <a:latin typeface="Amazon Ember" charset="0"/>
                <a:hlinkClick r:id="rId4"/>
              </a:rPr>
              <a:t>Jeffrey D. Ullman</a:t>
            </a:r>
            <a:r>
              <a:rPr lang="en-US" sz="7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7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700" dirty="0">
                <a:solidFill>
                  <a:srgbClr val="0066C0"/>
                </a:solidFill>
                <a:latin typeface="Amazon Ember" charset="0"/>
                <a:hlinkClick r:id="rId5"/>
              </a:rPr>
              <a:t>Jennifer Widom</a:t>
            </a:r>
            <a:r>
              <a:rPr lang="en-US" sz="7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7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700" b="0" i="0" dirty="0">
              <a:solidFill>
                <a:srgbClr val="111111"/>
              </a:solidFill>
              <a:effectLst/>
              <a:latin typeface="Amazon Emb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236142"/>
      </p:ext>
    </p:extLst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  <a:br>
              <a:rPr lang="en-US" dirty="0" smtClean="0"/>
            </a:br>
            <a:r>
              <a:rPr lang="en-US" dirty="0" smtClean="0"/>
              <a:t>Management (I)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842401"/>
      </p:ext>
    </p:extLst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Disk</a:t>
            </a:r>
            <a:br>
              <a:rPr lang="en-US" dirty="0" smtClean="0"/>
            </a:br>
            <a:r>
              <a:rPr lang="en-US" dirty="0" smtClean="0"/>
              <a:t>Behavior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2451"/>
      </p:ext>
    </p:extLst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 Drive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762356"/>
            <a:ext cx="5912304" cy="3921828"/>
          </a:xfrm>
          <a:prstGeom prst="rect">
            <a:avLst/>
          </a:prstGeom>
        </p:spPr>
      </p:pic>
      <p:sp>
        <p:nvSpPr>
          <p:cNvPr id="4" name="Curved Right Arrow 3"/>
          <p:cNvSpPr/>
          <p:nvPr/>
        </p:nvSpPr>
        <p:spPr>
          <a:xfrm>
            <a:off x="2751667" y="762356"/>
            <a:ext cx="1930400" cy="2446866"/>
          </a:xfrm>
          <a:prstGeom prst="curvedRightArrow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Left-Right Arrow 5"/>
          <p:cNvSpPr/>
          <p:nvPr/>
        </p:nvSpPr>
        <p:spPr>
          <a:xfrm>
            <a:off x="3345619" y="1854556"/>
            <a:ext cx="1759781" cy="262466"/>
          </a:xfrm>
          <a:prstGeom prst="leftRightArrow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7796002"/>
      </p:ext>
    </p:extLst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Disk Configuration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4" y="755452"/>
            <a:ext cx="5469072" cy="3842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931" y="1426190"/>
            <a:ext cx="4156099" cy="27926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68495" y="4443701"/>
            <a:ext cx="3796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>
                <a:solidFill>
                  <a:srgbClr val="111111"/>
                </a:solidFill>
                <a:latin typeface="Amazon Ember" charset="0"/>
              </a:rPr>
              <a:t>Database Systems: The Complete Book (2nd </a:t>
            </a:r>
            <a:r>
              <a:rPr lang="en-US" sz="700" b="1" dirty="0" smtClean="0">
                <a:solidFill>
                  <a:srgbClr val="111111"/>
                </a:solidFill>
                <a:latin typeface="Amazon Ember" charset="0"/>
              </a:rPr>
              <a:t>Edition)</a:t>
            </a:r>
            <a:br>
              <a:rPr lang="en-US" sz="700" b="1" dirty="0" smtClean="0">
                <a:solidFill>
                  <a:srgbClr val="111111"/>
                </a:solidFill>
                <a:latin typeface="Amazon Ember" charset="0"/>
              </a:rPr>
            </a:br>
            <a:r>
              <a:rPr lang="en-US" sz="700" dirty="0" smtClean="0">
                <a:solidFill>
                  <a:srgbClr val="111111"/>
                </a:solidFill>
                <a:latin typeface="Amazon Ember" charset="0"/>
              </a:rPr>
              <a:t>by</a:t>
            </a:r>
            <a:r>
              <a:rPr lang="en-US" sz="7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700" dirty="0">
                <a:solidFill>
                  <a:srgbClr val="0066C0"/>
                </a:solidFill>
                <a:latin typeface="Amazon Ember" charset="0"/>
                <a:hlinkClick r:id="rId4"/>
              </a:rPr>
              <a:t>Hector Garcia-Molina</a:t>
            </a:r>
            <a:r>
              <a:rPr lang="en-US" sz="7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7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700" dirty="0">
                <a:solidFill>
                  <a:srgbClr val="0066C0"/>
                </a:solidFill>
                <a:latin typeface="Amazon Ember" charset="0"/>
                <a:hlinkClick r:id="rId5"/>
              </a:rPr>
              <a:t>Jeffrey D. Ullman</a:t>
            </a:r>
            <a:r>
              <a:rPr lang="en-US" sz="7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7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700" dirty="0">
                <a:solidFill>
                  <a:srgbClr val="0066C0"/>
                </a:solidFill>
                <a:latin typeface="Amazon Ember" charset="0"/>
                <a:hlinkClick r:id="rId6"/>
              </a:rPr>
              <a:t>Jennifer Widom</a:t>
            </a:r>
            <a:r>
              <a:rPr lang="en-US" sz="7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7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700" b="0" i="0" dirty="0">
              <a:solidFill>
                <a:srgbClr val="111111"/>
              </a:solidFill>
              <a:effectLst/>
              <a:latin typeface="Amazon Emb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21372" y="13306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Components of disk I/O delay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1800" dirty="0" smtClean="0">
                <a:latin typeface="+mn-lt"/>
              </a:rPr>
              <a:t>Seek: Move head to cylinder/track.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1800" dirty="0" smtClean="0">
                <a:latin typeface="+mn-lt"/>
              </a:rPr>
              <a:t>Rotation: Wait for sector to get under head.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1800" dirty="0" smtClean="0">
                <a:latin typeface="+mn-lt"/>
              </a:rPr>
              <a:t>Transfer: Move data from disk to memory. </a:t>
            </a:r>
          </a:p>
        </p:txBody>
      </p:sp>
    </p:spTree>
    <p:extLst>
      <p:ext uri="{BB962C8B-B14F-4D97-AF65-F5344CB8AC3E}">
        <p14:creationId xmlns:p14="http://schemas.microsoft.com/office/powerpoint/2010/main" val="1776132110"/>
      </p:ext>
    </p:extLst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5149380" y="327546"/>
            <a:ext cx="3574960" cy="418769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 grew up in a tiny town in a very rural area.</a:t>
            </a:r>
          </a:p>
          <a:p>
            <a:r>
              <a:rPr lang="en-US" dirty="0" smtClean="0"/>
              <a:t>The ”stores” were very far away and spread out.</a:t>
            </a:r>
          </a:p>
          <a:p>
            <a:r>
              <a:rPr lang="en-US" dirty="0" smtClean="0"/>
              <a:t>If we were out of milk and we needed a cup of milk, we</a:t>
            </a:r>
          </a:p>
          <a:p>
            <a:pPr lvl="1"/>
            <a:r>
              <a:rPr lang="en-US" dirty="0" smtClean="0"/>
              <a:t>Bought all the milk we would need for a while</a:t>
            </a:r>
          </a:p>
          <a:p>
            <a:pPr lvl="1"/>
            <a:r>
              <a:rPr lang="en-US" dirty="0" smtClean="0"/>
              <a:t>AND</a:t>
            </a:r>
          </a:p>
          <a:p>
            <a:pPr lvl="1"/>
            <a:r>
              <a:rPr lang="en-US" dirty="0" smtClean="0"/>
              <a:t>Anything else we needed or might need that was in the store area.</a:t>
            </a:r>
          </a:p>
          <a:p>
            <a:r>
              <a:rPr lang="en-US" dirty="0" smtClean="0"/>
              <a:t>Disk I/O is the same way</a:t>
            </a:r>
          </a:p>
          <a:p>
            <a:pPr lvl="1"/>
            <a:r>
              <a:rPr lang="en-US" dirty="0" smtClean="0"/>
              <a:t>Getting a block is as cheap as getting a byte.</a:t>
            </a:r>
          </a:p>
          <a:p>
            <a:pPr lvl="1"/>
            <a:r>
              <a:rPr lang="en-US" dirty="0" smtClean="0"/>
              <a:t>Try to optimize your travel time by planning your trip.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7" y="736369"/>
            <a:ext cx="4876425" cy="40337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2955" y="1953903"/>
            <a:ext cx="4660711" cy="79931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2955" y="849788"/>
            <a:ext cx="4660711" cy="24203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3223534"/>
      </p:ext>
    </p:extLst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43803"/>
            <a:ext cx="8267140" cy="377144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Think about accessing tuples in a database. The access patterns are not completely random. For example, 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SELECT </a:t>
            </a:r>
            <a:r>
              <a:rPr lang="mr-IN" dirty="0" smtClean="0"/>
              <a:t>…</a:t>
            </a:r>
            <a:r>
              <a:rPr lang="en-US" dirty="0" smtClean="0"/>
              <a:t> ORDER BY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 </a:t>
            </a:r>
            <a:r>
              <a:rPr lang="en-US" i="1" dirty="0" smtClean="0">
                <a:sym typeface="Wingdings"/>
              </a:rPr>
              <a:t>I look for things in sequence.</a:t>
            </a:r>
            <a:endParaRPr lang="en-US" dirty="0" smtClean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SELECT </a:t>
            </a:r>
            <a:r>
              <a:rPr lang="mr-IN" dirty="0" smtClean="0"/>
              <a:t>…</a:t>
            </a:r>
            <a:r>
              <a:rPr lang="en-US" dirty="0" smtClean="0"/>
              <a:t> WHERE </a:t>
            </a:r>
            <a:r>
              <a:rPr lang="en-US" dirty="0" err="1" smtClean="0"/>
              <a:t>last_name</a:t>
            </a:r>
            <a:r>
              <a:rPr lang="en-US" dirty="0" smtClean="0"/>
              <a:t>=“Smith” </a:t>
            </a:r>
            <a:r>
              <a:rPr lang="en-US" dirty="0" smtClean="0">
                <a:sym typeface="Wingdings"/>
              </a:rPr>
              <a:t> </a:t>
            </a:r>
            <a:r>
              <a:rPr lang="en-US" i="1" dirty="0" smtClean="0">
                <a:sym typeface="Wingdings"/>
              </a:rPr>
              <a:t>I look for sets of things.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CREATE VIEW AS SELECT </a:t>
            </a:r>
            <a:r>
              <a:rPr lang="mr-IN" dirty="0" smtClean="0">
                <a:sym typeface="Wingdings"/>
              </a:rPr>
              <a:t>…</a:t>
            </a:r>
            <a:r>
              <a:rPr lang="en-US" dirty="0" smtClean="0">
                <a:sym typeface="Wingdings"/>
              </a:rPr>
              <a:t> FROM JOIN </a:t>
            </a:r>
            <a:r>
              <a:rPr lang="mr-IN" dirty="0" smtClean="0">
                <a:sym typeface="Wingdings"/>
              </a:rPr>
              <a:t>…</a:t>
            </a:r>
            <a:r>
              <a:rPr lang="en-US" dirty="0" smtClean="0">
                <a:sym typeface="Wingdings"/>
              </a:rPr>
              <a:t> ON </a:t>
            </a:r>
            <a:r>
              <a:rPr lang="en-US" dirty="0" err="1" smtClean="0">
                <a:sym typeface="Wingdings"/>
              </a:rPr>
              <a:t>A.x</a:t>
            </a:r>
            <a:r>
              <a:rPr lang="en-US" dirty="0" smtClean="0">
                <a:sym typeface="Wingdings"/>
              </a:rPr>
              <a:t>=</a:t>
            </a:r>
            <a:r>
              <a:rPr lang="en-US" dirty="0" err="1" smtClean="0">
                <a:sym typeface="Wingdings"/>
              </a:rPr>
              <a:t>B.y</a:t>
            </a:r>
            <a:r>
              <a:rPr lang="en-US" dirty="0" smtClean="0">
                <a:sym typeface="Wingdings"/>
              </a:rPr>
              <a:t> </a:t>
            </a:r>
            <a:br>
              <a:rPr lang="en-US" dirty="0" smtClean="0">
                <a:sym typeface="Wingdings"/>
              </a:rPr>
            </a:br>
            <a:r>
              <a:rPr lang="en-US" i="1" dirty="0" smtClean="0">
                <a:sym typeface="Wingdings"/>
              </a:rPr>
              <a:t>I look for things in pairs of sets.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Optimizing I/O performance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Group records into blocks if accessed together.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Group blocks onto the same sector/cylinder if accessed together/sequentially 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Eliminates seek time.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Schedule access: 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If I have to read cylinders 1, 9, 2, 8, 3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A better ordering is 1,2,3,9,8.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Stripe across disks:  Read one block from 10 disks instead one 10 from 1.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Pre-fetch and preload.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976940"/>
      </p:ext>
    </p:extLst>
  </p:cSld>
  <p:clrMapOvr>
    <a:masterClrMapping/>
  </p:clrMapOvr>
  <p:transition spd="med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Disk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64275"/>
            <a:ext cx="8267140" cy="375096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 example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i="1" dirty="0" smtClean="0"/>
              <a:t>Elevator Algorithm</a:t>
            </a:r>
          </a:p>
          <a:p>
            <a:pPr lvl="1"/>
            <a:r>
              <a:rPr lang="en-US" dirty="0" smtClean="0"/>
              <a:t>Assume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he seek time from track n to m is ABS(n-m).</a:t>
            </a:r>
          </a:p>
          <a:p>
            <a:pPr lvl="2"/>
            <a:r>
              <a:rPr lang="en-US" dirty="0" smtClean="0"/>
              <a:t>The I/O request queue is for sectors on tracks </a:t>
            </a:r>
            <a:r>
              <a:rPr lang="en-US" dirty="0">
                <a:sym typeface="Wingdings"/>
              </a:rPr>
              <a:t>1, 9, 2, 8, </a:t>
            </a:r>
            <a:r>
              <a:rPr lang="en-US" dirty="0" smtClean="0">
                <a:sym typeface="Wingdings"/>
              </a:rPr>
              <a:t>3.</a:t>
            </a:r>
          </a:p>
          <a:p>
            <a:pPr lvl="2"/>
            <a:r>
              <a:rPr lang="en-US" dirty="0" smtClean="0">
                <a:sym typeface="Wingdings"/>
              </a:rPr>
              <a:t>The head is currently on track 5.</a:t>
            </a:r>
          </a:p>
          <a:p>
            <a:pPr lvl="1"/>
            <a:r>
              <a:rPr lang="en-US" dirty="0" smtClean="0">
                <a:sym typeface="Wingdings"/>
              </a:rPr>
              <a:t>Total seek time for FIFO processing</a:t>
            </a:r>
          </a:p>
          <a:p>
            <a:pPr lvl="2"/>
            <a:r>
              <a:rPr lang="en-US" dirty="0" smtClean="0">
                <a:sym typeface="Wingdings"/>
              </a:rPr>
              <a:t>Seek order is 519283</a:t>
            </a:r>
            <a:endParaRPr lang="en-US" dirty="0">
              <a:sym typeface="Wingdings"/>
            </a:endParaRPr>
          </a:p>
          <a:p>
            <a:pPr lvl="2"/>
            <a:r>
              <a:rPr lang="en-US" dirty="0" smtClean="0">
                <a:sym typeface="Wingdings"/>
              </a:rPr>
              <a:t>Total seek time is ABS(5-1) + ABS(1-9) + ABS(9-2) + ABS(2-8) + ABS(8-3)  = 30</a:t>
            </a:r>
          </a:p>
          <a:p>
            <a:pPr lvl="1"/>
            <a:r>
              <a:rPr lang="en-US" dirty="0" smtClean="0">
                <a:sym typeface="Wingdings"/>
              </a:rPr>
              <a:t>If the head goes all the way up and all the way down, like an elevator,</a:t>
            </a:r>
          </a:p>
          <a:p>
            <a:pPr lvl="2"/>
            <a:r>
              <a:rPr lang="en-US" dirty="0">
                <a:sym typeface="Wingdings"/>
              </a:rPr>
              <a:t>T</a:t>
            </a:r>
            <a:r>
              <a:rPr lang="en-US" dirty="0" smtClean="0">
                <a:sym typeface="Wingdings"/>
              </a:rPr>
              <a:t>he seek order 589321</a:t>
            </a:r>
          </a:p>
          <a:p>
            <a:pPr lvl="2"/>
            <a:r>
              <a:rPr lang="en-US" dirty="0" smtClean="0">
                <a:sym typeface="Wingdings"/>
              </a:rPr>
              <a:t>Total seek time is ABS(5-8) + ABS(8-9) + ABS(9-3) + ABS(3-2) + ABS(2-1) = 12</a:t>
            </a:r>
          </a:p>
          <a:p>
            <a:r>
              <a:rPr lang="en-US" dirty="0" smtClean="0">
                <a:sym typeface="Wingdings"/>
              </a:rPr>
              <a:t>There is a rich body of research and algorithms on optimizing</a:t>
            </a:r>
          </a:p>
          <a:p>
            <a:pPr lvl="1"/>
            <a:r>
              <a:rPr lang="en-US" dirty="0" smtClean="0">
                <a:sym typeface="Wingdings"/>
              </a:rPr>
              <a:t>Blocks on tracks/sectors.</a:t>
            </a:r>
          </a:p>
          <a:p>
            <a:pPr lvl="1"/>
            <a:r>
              <a:rPr lang="en-US" dirty="0" smtClean="0">
                <a:sym typeface="Wingdings"/>
              </a:rPr>
              <a:t>Seek/rotation optimization.</a:t>
            </a: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00978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mr-IN" dirty="0" smtClean="0"/>
              <a:t>–</a:t>
            </a:r>
            <a:r>
              <a:rPr lang="en-US" dirty="0" smtClean="0"/>
              <a:t> Course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0" y="1168092"/>
            <a:ext cx="4286309" cy="34940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949" y="1194090"/>
            <a:ext cx="4344944" cy="3481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0935" y="692209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Note: These numbers are before midterm.</a:t>
            </a:r>
          </a:p>
        </p:txBody>
      </p:sp>
    </p:spTree>
    <p:extLst>
      <p:ext uri="{BB962C8B-B14F-4D97-AF65-F5344CB8AC3E}">
        <p14:creationId xmlns:p14="http://schemas.microsoft.com/office/powerpoint/2010/main" val="633276515"/>
      </p:ext>
    </p:extLst>
  </p:cSld>
  <p:clrMapOvr>
    <a:masterClrMapping/>
  </p:clrMapOvr>
  <p:transition spd="med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745"/>
            <a:ext cx="3118151" cy="25047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957" y="390071"/>
            <a:ext cx="5768061" cy="3758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571" y="323392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smtClean="0">
                <a:latin typeface="+mn-lt"/>
              </a:rPr>
              <a:t>How we normally think of</a:t>
            </a:r>
            <a:br>
              <a:rPr lang="en-US" sz="1600" smtClean="0">
                <a:latin typeface="+mn-lt"/>
              </a:rPr>
            </a:br>
            <a:r>
              <a:rPr lang="en-US" sz="1600" smtClean="0">
                <a:latin typeface="+mn-lt"/>
              </a:rPr>
              <a:t>disks and I/O.</a:t>
            </a:r>
            <a:endParaRPr lang="en-US" sz="1600" dirty="0" err="1" smtClean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98757" y="2671142"/>
            <a:ext cx="914400" cy="112556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600" dirty="0" smtClean="0">
                <a:latin typeface="+mn-lt"/>
              </a:rPr>
              <a:t>Large scale environments</a:t>
            </a:r>
          </a:p>
          <a:p>
            <a:pPr marL="285750" indent="-285750"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The bus-controller connection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is over some kind of network.</a:t>
            </a:r>
          </a:p>
          <a:p>
            <a:pPr marL="285750" indent="-285750"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u="sng" dirty="0" smtClean="0">
                <a:latin typeface="+mn-lt"/>
              </a:rPr>
              <a:t>The disk controller is at the disks,</a:t>
            </a:r>
            <a:br>
              <a:rPr lang="en-US" sz="1600" u="sng" dirty="0" smtClean="0">
                <a:latin typeface="+mn-lt"/>
              </a:rPr>
            </a:br>
            <a:r>
              <a:rPr lang="en-US" sz="1600" u="sng" dirty="0" smtClean="0">
                <a:latin typeface="+mn-lt"/>
              </a:rPr>
              <a:t>and basically a “computer” with SW.</a:t>
            </a:r>
          </a:p>
          <a:p>
            <a:pPr marL="285750" indent="-285750"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Network is either</a:t>
            </a:r>
          </a:p>
          <a:p>
            <a:pPr marL="742950" lvl="1" indent="-285750"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Standard communication network, or</a:t>
            </a:r>
          </a:p>
          <a:p>
            <a:pPr marL="742950" lvl="1" indent="-285750"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Highly optimized I/O network.</a:t>
            </a:r>
          </a:p>
        </p:txBody>
      </p:sp>
    </p:spTree>
    <p:extLst>
      <p:ext uri="{BB962C8B-B14F-4D97-AF65-F5344CB8AC3E}">
        <p14:creationId xmlns:p14="http://schemas.microsoft.com/office/powerpoint/2010/main" val="1221050858"/>
      </p:ext>
    </p:extLst>
  </p:cSld>
  <p:clrMapOvr>
    <a:masterClrMapping/>
  </p:clrMapOvr>
  <p:transition spd="med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 State Disk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551" y="583970"/>
            <a:ext cx="5334000" cy="3568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32155" y="583970"/>
            <a:ext cx="2460396" cy="3568700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58145" y="583970"/>
            <a:ext cx="2460396" cy="35687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904" y="631399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0070C0"/>
                </a:solidFill>
                <a:latin typeface="+mn-lt"/>
              </a:rPr>
              <a:t>Hard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0070C0"/>
                </a:solidFill>
                <a:latin typeface="+mn-lt"/>
              </a:rPr>
              <a:t>Disk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0070C0"/>
                </a:solidFill>
                <a:latin typeface="+mn-lt"/>
              </a:rPr>
              <a:t>Drive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82419" y="631399"/>
            <a:ext cx="914400" cy="10368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Solid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State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Drive</a:t>
            </a:r>
          </a:p>
        </p:txBody>
      </p:sp>
    </p:spTree>
    <p:extLst>
      <p:ext uri="{BB962C8B-B14F-4D97-AF65-F5344CB8AC3E}">
        <p14:creationId xmlns:p14="http://schemas.microsoft.com/office/powerpoint/2010/main" val="1236351683"/>
      </p:ext>
    </p:extLst>
  </p:cSld>
  <p:clrMapOvr>
    <a:masterClrMapping/>
  </p:clrMapOvr>
  <p:transition spd="med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 State Drive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731376"/>
            <a:ext cx="8348870" cy="37166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17842" y="731376"/>
            <a:ext cx="4621697" cy="272476"/>
          </a:xfrm>
          <a:prstGeom prst="rect">
            <a:avLst/>
          </a:prstGeom>
          <a:solidFill>
            <a:srgbClr val="FFFF00">
              <a:alpha val="39000"/>
            </a:srgb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5233" y="1064715"/>
            <a:ext cx="4245489" cy="272476"/>
          </a:xfrm>
          <a:prstGeom prst="rect">
            <a:avLst/>
          </a:prstGeom>
          <a:solidFill>
            <a:srgbClr val="FFFF00">
              <a:alpha val="39000"/>
            </a:srgb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90252" y="3308924"/>
            <a:ext cx="2284522" cy="272476"/>
          </a:xfrm>
          <a:prstGeom prst="rect">
            <a:avLst/>
          </a:prstGeom>
          <a:solidFill>
            <a:srgbClr val="FFFF00">
              <a:alpha val="39000"/>
            </a:srgb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5232" y="3624470"/>
            <a:ext cx="8129797" cy="823570"/>
          </a:xfrm>
          <a:prstGeom prst="rect">
            <a:avLst/>
          </a:prstGeom>
          <a:solidFill>
            <a:srgbClr val="FFFF00">
              <a:alpha val="39000"/>
            </a:srgb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25957" y="4174435"/>
            <a:ext cx="19083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35232" y="1398054"/>
            <a:ext cx="5090316" cy="272476"/>
          </a:xfrm>
          <a:prstGeom prst="rect">
            <a:avLst/>
          </a:prstGeom>
          <a:solidFill>
            <a:srgbClr val="FF0000">
              <a:alpha val="39000"/>
            </a:srgb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1527217"/>
      </p:ext>
    </p:extLst>
  </p:cSld>
  <p:clrMapOvr>
    <a:masterClrMapping/>
  </p:clrMapOvr>
  <p:transition spd="med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387798"/>
          </a:xfrm>
        </p:spPr>
        <p:txBody>
          <a:bodyPr/>
          <a:lstStyle/>
          <a:p>
            <a:r>
              <a:rPr lang="en-US" dirty="0"/>
              <a:t>SSD Versus HDD </a:t>
            </a:r>
            <a:r>
              <a:rPr lang="en-US" sz="1050" dirty="0"/>
              <a:t>(https://</a:t>
            </a:r>
            <a:r>
              <a:rPr lang="en-US" sz="1000" dirty="0" err="1"/>
              <a:t>www.linux.com</a:t>
            </a:r>
            <a:r>
              <a:rPr lang="en-US" sz="1000" dirty="0"/>
              <a:t>/news/ssd-vs-sata-benchmarks-round-2-server-applications)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86" y="775253"/>
            <a:ext cx="7383989" cy="383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13203"/>
      </p:ext>
    </p:extLst>
  </p:cSld>
  <p:clrMapOvr>
    <a:masterClrMapping/>
  </p:clrMapOvr>
  <p:transition spd="med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38" y="689588"/>
            <a:ext cx="5394923" cy="39199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7887" y="2454965"/>
            <a:ext cx="3041374" cy="1610139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394" y="196172"/>
            <a:ext cx="8279946" cy="387798"/>
          </a:xfrm>
        </p:spPr>
        <p:txBody>
          <a:bodyPr/>
          <a:lstStyle/>
          <a:p>
            <a:r>
              <a:rPr lang="en-US" dirty="0" smtClean="0"/>
              <a:t>(Very Old) Comparison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188226" y="357809"/>
            <a:ext cx="3536114" cy="41574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SDD</a:t>
            </a:r>
          </a:p>
          <a:p>
            <a:r>
              <a:rPr lang="en-US" dirty="0" smtClean="0"/>
              <a:t>Is more expensive than HDD</a:t>
            </a:r>
            <a:br>
              <a:rPr lang="en-US" dirty="0" smtClean="0"/>
            </a:br>
            <a:r>
              <a:rPr lang="en-US" dirty="0" smtClean="0"/>
              <a:t>per byte of storage.</a:t>
            </a:r>
          </a:p>
          <a:p>
            <a:r>
              <a:rPr lang="en-US" dirty="0" smtClean="0"/>
              <a:t>But,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etting data to/from memory</a:t>
            </a:r>
          </a:p>
          <a:p>
            <a:pPr lvl="1"/>
            <a:r>
              <a:rPr lang="en-US" dirty="0" smtClean="0"/>
              <a:t>from disks</a:t>
            </a:r>
          </a:p>
          <a:p>
            <a:pPr lvl="1"/>
            <a:r>
              <a:rPr lang="en-US" dirty="0" smtClean="0"/>
              <a:t>is a major factor in system</a:t>
            </a:r>
          </a:p>
          <a:p>
            <a:pPr lvl="2"/>
            <a:r>
              <a:rPr lang="en-US" dirty="0" smtClean="0"/>
              <a:t>Performance.</a:t>
            </a:r>
          </a:p>
          <a:p>
            <a:pPr lvl="2"/>
            <a:r>
              <a:rPr lang="en-US" dirty="0" smtClean="0"/>
              <a:t>Price/Performance.</a:t>
            </a:r>
          </a:p>
          <a:p>
            <a:r>
              <a:rPr lang="en-US" dirty="0" smtClean="0"/>
              <a:t>Metric is </a:t>
            </a:r>
            <a:r>
              <a:rPr lang="en-US" dirty="0" err="1" smtClean="0"/>
              <a:t>Ios</a:t>
            </a:r>
            <a:r>
              <a:rPr lang="en-US" dirty="0" smtClean="0"/>
              <a:t> per second (IOPS)</a:t>
            </a:r>
          </a:p>
          <a:p>
            <a:r>
              <a:rPr lang="en-US" dirty="0" smtClean="0"/>
              <a:t>SDD speed </a:t>
            </a:r>
            <a:r>
              <a:rPr lang="en-US" dirty="0" smtClean="0">
                <a:sym typeface="Wingdings"/>
              </a:rPr>
              <a:t> fewer drives 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better cost per IOPS</a:t>
            </a:r>
            <a:endParaRPr lang="en-US" dirty="0" smtClean="0"/>
          </a:p>
          <a:p>
            <a:pPr lvl="3"/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8558"/>
      </p:ext>
    </p:extLst>
  </p:cSld>
  <p:clrMapOvr>
    <a:masterClrMapping/>
  </p:clrMapOvr>
  <p:transition spd="med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Disk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64275"/>
            <a:ext cx="8267140" cy="375096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 example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i="1" dirty="0" smtClean="0"/>
              <a:t>Elevator Algorithm</a:t>
            </a:r>
          </a:p>
          <a:p>
            <a:pPr lvl="1"/>
            <a:r>
              <a:rPr lang="en-US" dirty="0" smtClean="0"/>
              <a:t>Assume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he seek time from track n to m is ABS(n-m).</a:t>
            </a:r>
          </a:p>
          <a:p>
            <a:pPr lvl="2"/>
            <a:r>
              <a:rPr lang="en-US" dirty="0" smtClean="0"/>
              <a:t>The I/O request queue is for sectors on tracks </a:t>
            </a:r>
            <a:r>
              <a:rPr lang="en-US" dirty="0">
                <a:sym typeface="Wingdings"/>
              </a:rPr>
              <a:t>1, 9, 2, 8, </a:t>
            </a:r>
            <a:r>
              <a:rPr lang="en-US" dirty="0" smtClean="0">
                <a:sym typeface="Wingdings"/>
              </a:rPr>
              <a:t>3.</a:t>
            </a:r>
          </a:p>
          <a:p>
            <a:pPr lvl="2"/>
            <a:r>
              <a:rPr lang="en-US" dirty="0" smtClean="0">
                <a:sym typeface="Wingdings"/>
              </a:rPr>
              <a:t>The head is currently on track 5.</a:t>
            </a:r>
          </a:p>
          <a:p>
            <a:pPr lvl="1"/>
            <a:r>
              <a:rPr lang="en-US" dirty="0" smtClean="0">
                <a:sym typeface="Wingdings"/>
              </a:rPr>
              <a:t>Total seek time for FIFO processing</a:t>
            </a:r>
          </a:p>
          <a:p>
            <a:pPr lvl="2"/>
            <a:r>
              <a:rPr lang="en-US" dirty="0" smtClean="0">
                <a:sym typeface="Wingdings"/>
              </a:rPr>
              <a:t>Seek order is 519283</a:t>
            </a:r>
            <a:endParaRPr lang="en-US" dirty="0">
              <a:sym typeface="Wingdings"/>
            </a:endParaRPr>
          </a:p>
          <a:p>
            <a:pPr lvl="2"/>
            <a:r>
              <a:rPr lang="en-US" dirty="0" smtClean="0">
                <a:sym typeface="Wingdings"/>
              </a:rPr>
              <a:t>Total seek time is ABS(5-1) + ABS(1-9) + ABS(9-2) + ABS(2-8) + ABS(8-3)  = 30</a:t>
            </a:r>
          </a:p>
          <a:p>
            <a:pPr lvl="1"/>
            <a:r>
              <a:rPr lang="en-US" dirty="0" smtClean="0">
                <a:sym typeface="Wingdings"/>
              </a:rPr>
              <a:t>If the head goes all the way up and all the way down, like an elevator,</a:t>
            </a:r>
          </a:p>
          <a:p>
            <a:pPr lvl="2"/>
            <a:r>
              <a:rPr lang="en-US" dirty="0">
                <a:sym typeface="Wingdings"/>
              </a:rPr>
              <a:t>T</a:t>
            </a:r>
            <a:r>
              <a:rPr lang="en-US" dirty="0" smtClean="0">
                <a:sym typeface="Wingdings"/>
              </a:rPr>
              <a:t>he seek order 589321</a:t>
            </a:r>
          </a:p>
          <a:p>
            <a:pPr lvl="2"/>
            <a:r>
              <a:rPr lang="en-US" dirty="0" smtClean="0">
                <a:sym typeface="Wingdings"/>
              </a:rPr>
              <a:t>Total seek time is ABS(5-8) + ABS(8-9) + ABS(9-3) + ABS(3-2) + ABS(2-1) = 12</a:t>
            </a:r>
          </a:p>
          <a:p>
            <a:r>
              <a:rPr lang="en-US" dirty="0" smtClean="0">
                <a:sym typeface="Wingdings"/>
              </a:rPr>
              <a:t>There is a rich body of research and algorithms on optimizing</a:t>
            </a:r>
          </a:p>
          <a:p>
            <a:pPr lvl="1"/>
            <a:r>
              <a:rPr lang="en-US" dirty="0" smtClean="0">
                <a:sym typeface="Wingdings"/>
              </a:rPr>
              <a:t>Blocks on tracks/sectors.</a:t>
            </a:r>
          </a:p>
          <a:p>
            <a:pPr lvl="1"/>
            <a:r>
              <a:rPr lang="en-US" dirty="0" smtClean="0">
                <a:sym typeface="Wingdings"/>
              </a:rPr>
              <a:t>Seek/rotation optimization.</a:t>
            </a:r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12875" y="392670"/>
            <a:ext cx="8734568" cy="4338355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Solid State Disks are becoming increasingly preferred over HDD.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Faster (no rotation or seek latency).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No moving parts </a:t>
            </a:r>
            <a:r>
              <a:rPr lang="en-US" sz="1800" dirty="0" smtClean="0">
                <a:solidFill>
                  <a:schemeClr val="tx2"/>
                </a:solidFill>
                <a:latin typeface="+mn-lt"/>
                <a:sym typeface="Wingdings"/>
              </a:rPr>
              <a:t> more reliable.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tx2"/>
                </a:solidFill>
                <a:latin typeface="+mn-lt"/>
                <a:sym typeface="Wingdings"/>
              </a:rPr>
              <a:t>Even for HDDs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chemeClr val="tx2"/>
                </a:solidFill>
                <a:latin typeface="+mn-lt"/>
                <a:sym typeface="Wingdings"/>
              </a:rPr>
              <a:t>Disk controllers supporting DBs are very sophisticated.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chemeClr val="tx2"/>
                </a:solidFill>
                <a:latin typeface="+mn-lt"/>
                <a:sym typeface="Wingdings"/>
              </a:rPr>
              <a:t>A lot of the placement and scheduling optimization occurs in controller.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  <a:sym typeface="Wingdings"/>
              </a:rPr>
              <a:t>Seek and latency considerations are less important to the DB engine, but </a:t>
            </a:r>
            <a:r>
              <a:rPr lang="mr-IN" sz="2000" dirty="0" smtClean="0">
                <a:solidFill>
                  <a:schemeClr val="tx2"/>
                </a:solidFill>
                <a:latin typeface="+mn-lt"/>
                <a:sym typeface="Wingdings"/>
              </a:rPr>
              <a:t>…</a:t>
            </a:r>
            <a:endParaRPr lang="en-US" sz="2000" dirty="0" smtClean="0">
              <a:solidFill>
                <a:schemeClr val="tx2"/>
              </a:solidFill>
              <a:latin typeface="+mn-lt"/>
              <a:sym typeface="Wingdings"/>
            </a:endParaRP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The disk is still very far away.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Some of the optimization are still important.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rgbClr val="FFFF00"/>
                </a:solidFill>
                <a:latin typeface="+mn-lt"/>
              </a:rPr>
              <a:t>Especially distributing blocks over multiple disk to achieve</a:t>
            </a:r>
          </a:p>
          <a:p>
            <a:pPr marL="1257300" lvl="2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rgbClr val="FFFF00"/>
                </a:solidFill>
                <a:latin typeface="+mn-lt"/>
              </a:rPr>
              <a:t>Throughput (IOPS)</a:t>
            </a:r>
          </a:p>
          <a:p>
            <a:pPr marL="1257300" lvl="2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rgbClr val="FFFF00"/>
                </a:solidFill>
                <a:latin typeface="+mn-lt"/>
              </a:rPr>
              <a:t>Availability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rgbClr val="FFFF00"/>
                </a:solidFill>
                <a:latin typeface="+mn-lt"/>
              </a:rPr>
              <a:t>And, efficiently packing possibly variable size tuples into fixed blocks</a:t>
            </a:r>
          </a:p>
        </p:txBody>
      </p:sp>
    </p:spTree>
    <p:extLst>
      <p:ext uri="{BB962C8B-B14F-4D97-AF65-F5344CB8AC3E}">
        <p14:creationId xmlns:p14="http://schemas.microsoft.com/office/powerpoint/2010/main" val="698924004"/>
      </p:ext>
    </p:extLst>
  </p:cSld>
  <p:clrMapOvr>
    <a:masterClrMapping/>
  </p:clrMapOvr>
  <p:transition spd="med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R</a:t>
            </a:r>
            <a:r>
              <a:rPr lang="en-US" dirty="0" smtClean="0"/>
              <a:t>edundant</a:t>
            </a:r>
            <a:br>
              <a:rPr lang="en-US" dirty="0" smtClean="0"/>
            </a:br>
            <a:r>
              <a:rPr lang="en-US" u="sng" dirty="0" smtClean="0"/>
              <a:t>A</a:t>
            </a:r>
            <a:r>
              <a:rPr lang="en-US" dirty="0" smtClean="0"/>
              <a:t>rray</a:t>
            </a:r>
            <a:br>
              <a:rPr lang="en-US" dirty="0" smtClean="0"/>
            </a:br>
            <a:r>
              <a:rPr lang="en-US" dirty="0" smtClean="0"/>
              <a:t>of</a:t>
            </a:r>
            <a:br>
              <a:rPr lang="en-US" dirty="0" smtClean="0"/>
            </a:br>
            <a:r>
              <a:rPr lang="en-US" u="sng" dirty="0" smtClean="0"/>
              <a:t>I</a:t>
            </a:r>
            <a:r>
              <a:rPr lang="en-US" dirty="0" smtClean="0"/>
              <a:t>ndependent</a:t>
            </a:r>
            <a:br>
              <a:rPr lang="en-US" dirty="0" smtClean="0"/>
            </a:br>
            <a:r>
              <a:rPr lang="en-US" u="sng" dirty="0" smtClean="0"/>
              <a:t>D</a:t>
            </a:r>
            <a:r>
              <a:rPr lang="en-US" dirty="0" smtClean="0"/>
              <a:t>isks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(RAID)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606" y="246798"/>
            <a:ext cx="2609753" cy="19573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866" y="197892"/>
            <a:ext cx="2218045" cy="2218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1" y="2499245"/>
            <a:ext cx="3910272" cy="209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9490"/>
      </p:ext>
    </p:extLst>
  </p:cSld>
  <p:clrMapOvr>
    <a:masterClrMapping/>
  </p:clrMapOvr>
  <p:transition spd="med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</a:t>
            </a:r>
            <a:r>
              <a:rPr lang="en-US" sz="1600" dirty="0"/>
              <a:t>(https://</a:t>
            </a:r>
            <a:r>
              <a:rPr lang="en-US" sz="1600" dirty="0" err="1"/>
              <a:t>en.wikipedia.org</a:t>
            </a:r>
            <a:r>
              <a:rPr lang="en-US" sz="1600" dirty="0"/>
              <a:t>/wiki/RAID)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709685"/>
            <a:ext cx="8413845" cy="380556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b="1" dirty="0" smtClean="0"/>
              <a:t>“RAID</a:t>
            </a:r>
            <a:r>
              <a:rPr lang="en-US" dirty="0"/>
              <a:t> (</a:t>
            </a:r>
            <a:r>
              <a:rPr lang="en-US" b="1" dirty="0"/>
              <a:t>redundant array of independent disks</a:t>
            </a:r>
            <a:r>
              <a:rPr lang="en-US" dirty="0"/>
              <a:t>) is a data </a:t>
            </a:r>
            <a:r>
              <a:rPr lang="en-US" dirty="0">
                <a:hlinkClick r:id="rId2" tooltip="Storage virtualization"/>
              </a:rPr>
              <a:t>storage virtualization</a:t>
            </a:r>
            <a:r>
              <a:rPr lang="en-US" dirty="0"/>
              <a:t> technology that combines multiple physical </a:t>
            </a:r>
            <a:r>
              <a:rPr lang="en-US" dirty="0">
                <a:hlinkClick r:id="rId3" tooltip="Disk drive"/>
              </a:rPr>
              <a:t>disk drive</a:t>
            </a:r>
            <a:r>
              <a:rPr lang="en-US" dirty="0"/>
              <a:t> components into a single logical unit for the purposes of </a:t>
            </a:r>
            <a:r>
              <a:rPr lang="en-US" dirty="0">
                <a:hlinkClick r:id="rId4" tooltip="Data redundancy"/>
              </a:rPr>
              <a:t>data redundancy</a:t>
            </a:r>
            <a:r>
              <a:rPr lang="en-US" dirty="0"/>
              <a:t>, performance improvement, or both</a:t>
            </a:r>
            <a:r>
              <a:rPr lang="en-US" dirty="0" smtClean="0"/>
              <a:t>. (</a:t>
            </a:r>
            <a:r>
              <a:rPr lang="mr-IN" dirty="0" smtClean="0"/>
              <a:t>…</a:t>
            </a:r>
            <a:r>
              <a:rPr lang="en-US" dirty="0" smtClean="0"/>
              <a:t>) </a:t>
            </a:r>
            <a:br>
              <a:rPr lang="en-US" dirty="0" smtClean="0"/>
            </a:b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dirty="0" smtClean="0">
                <a:hlinkClick r:id="rId5" tooltip="RAID 0"/>
              </a:rPr>
              <a:t>RAID</a:t>
            </a:r>
            <a:r>
              <a:rPr lang="en-US" dirty="0">
                <a:hlinkClick r:id="rId5" tooltip="RAID 0"/>
              </a:rPr>
              <a:t> 0</a:t>
            </a:r>
            <a:r>
              <a:rPr lang="en-US" dirty="0"/>
              <a:t> consists of </a:t>
            </a:r>
            <a:r>
              <a:rPr lang="en-US" dirty="0">
                <a:hlinkClick r:id="rId6" tooltip="Data striping"/>
              </a:rPr>
              <a:t>striping</a:t>
            </a:r>
            <a:r>
              <a:rPr lang="en-US" dirty="0"/>
              <a:t>, without </a:t>
            </a:r>
            <a:r>
              <a:rPr lang="en-US" dirty="0">
                <a:hlinkClick r:id="rId7" tooltip="Disk mirroring"/>
              </a:rPr>
              <a:t>mirroring</a:t>
            </a:r>
            <a:r>
              <a:rPr lang="en-US" dirty="0"/>
              <a:t> or </a:t>
            </a:r>
            <a:r>
              <a:rPr lang="en-US" dirty="0">
                <a:hlinkClick r:id="rId8" tooltip="Parity bit"/>
              </a:rPr>
              <a:t>parity</a:t>
            </a:r>
            <a:r>
              <a:rPr lang="en-US" dirty="0"/>
              <a:t>. 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dirty="0" smtClean="0">
                <a:hlinkClick r:id="rId9" tooltip="RAID 1"/>
              </a:rPr>
              <a:t>RAID</a:t>
            </a:r>
            <a:r>
              <a:rPr lang="en-US" dirty="0">
                <a:hlinkClick r:id="rId9" tooltip="RAID 1"/>
              </a:rPr>
              <a:t> 1</a:t>
            </a:r>
            <a:r>
              <a:rPr lang="en-US" dirty="0"/>
              <a:t> consists of data mirroring, without parity or </a:t>
            </a:r>
            <a:r>
              <a:rPr lang="en-US" dirty="0" smtClean="0"/>
              <a:t>striping. 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dirty="0" smtClean="0">
                <a:hlinkClick r:id="rId10" tooltip="RAID 2"/>
              </a:rPr>
              <a:t>RAID</a:t>
            </a:r>
            <a:r>
              <a:rPr lang="en-US" dirty="0">
                <a:hlinkClick r:id="rId10" tooltip="RAID 2"/>
              </a:rPr>
              <a:t> 2</a:t>
            </a:r>
            <a:r>
              <a:rPr lang="en-US" dirty="0"/>
              <a:t> consists of bit-level striping with dedicated </a:t>
            </a:r>
            <a:r>
              <a:rPr lang="en-US" dirty="0">
                <a:hlinkClick r:id="rId11" tooltip="Hamming code"/>
              </a:rPr>
              <a:t>Hamming-code</a:t>
            </a:r>
            <a:r>
              <a:rPr lang="en-US" dirty="0"/>
              <a:t> parity</a:t>
            </a:r>
            <a:r>
              <a:rPr lang="en-US" dirty="0" smtClean="0"/>
              <a:t>. 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dirty="0">
                <a:hlinkClick r:id="rId12" tooltip="RAID 3"/>
              </a:rPr>
              <a:t>RAID 3</a:t>
            </a:r>
            <a:r>
              <a:rPr lang="en-US" dirty="0"/>
              <a:t> consists of byte-level striping with dedicated parity. 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dirty="0">
                <a:hlinkClick r:id="rId13" tooltip="RAID 4"/>
              </a:rPr>
              <a:t>RAID 4</a:t>
            </a:r>
            <a:r>
              <a:rPr lang="en-US" dirty="0"/>
              <a:t> consists of block-level striping with dedicated parity</a:t>
            </a:r>
            <a:r>
              <a:rPr lang="en-US" dirty="0" smtClean="0"/>
              <a:t>. 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dirty="0">
                <a:hlinkClick r:id="rId14" tooltip="RAID 5"/>
              </a:rPr>
              <a:t>RAID 5</a:t>
            </a:r>
            <a:r>
              <a:rPr lang="en-US" dirty="0"/>
              <a:t> consists of block-level striping with distributed parity. 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dirty="0">
                <a:hlinkClick r:id="rId15" tooltip="RAID 6"/>
              </a:rPr>
              <a:t>RAID 6</a:t>
            </a:r>
            <a:r>
              <a:rPr lang="en-US" dirty="0"/>
              <a:t> consists of block-level striping with double distributed parity</a:t>
            </a:r>
            <a:r>
              <a:rPr lang="en-US" dirty="0" smtClean="0"/>
              <a:t>. 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dirty="0" smtClean="0"/>
              <a:t>Nested</a:t>
            </a:r>
            <a:r>
              <a:rPr lang="en-US" dirty="0"/>
              <a:t> </a:t>
            </a:r>
            <a:r>
              <a:rPr lang="en-US" dirty="0" smtClean="0"/>
              <a:t>RAID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</a:pPr>
            <a:r>
              <a:rPr lang="en-US" dirty="0" smtClean="0"/>
              <a:t>RAID</a:t>
            </a:r>
            <a:r>
              <a:rPr lang="en-US" dirty="0"/>
              <a:t> 0+1: creates two stripes and mirrors them. 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</a:pPr>
            <a:r>
              <a:rPr lang="en-US" dirty="0"/>
              <a:t>RAID 1+0: creates a striped set from a series of mirrored drives</a:t>
            </a:r>
            <a:r>
              <a:rPr lang="en-US" dirty="0" smtClean="0"/>
              <a:t>. 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</a:pPr>
            <a:r>
              <a:rPr lang="en-US" b="1" dirty="0">
                <a:hlinkClick r:id="rId16" tooltip="JBOD"/>
              </a:rPr>
              <a:t>JBOD</a:t>
            </a:r>
            <a:r>
              <a:rPr lang="en-US" b="1" dirty="0"/>
              <a:t> RAID N+N:</a:t>
            </a:r>
            <a:r>
              <a:rPr lang="en-US" dirty="0"/>
              <a:t> With JBOD (</a:t>
            </a:r>
            <a:r>
              <a:rPr lang="en-US" i="1" dirty="0"/>
              <a:t>just a bunch of disks</a:t>
            </a:r>
            <a:r>
              <a:rPr lang="en-US" dirty="0"/>
              <a:t>), 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50056"/>
      </p:ext>
    </p:extLst>
  </p:cSld>
  <p:clrMapOvr>
    <a:masterClrMapping/>
  </p:clrMapOvr>
  <p:transition spd="med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</a:t>
            </a:r>
            <a:r>
              <a:rPr lang="en-US" sz="1600" dirty="0"/>
              <a:t>(https://</a:t>
            </a:r>
            <a:r>
              <a:rPr lang="en-US" sz="1600" dirty="0" err="1"/>
              <a:t>en.wikipedia.org</a:t>
            </a:r>
            <a:r>
              <a:rPr lang="en-US" sz="1600" dirty="0"/>
              <a:t>/wiki/RAID)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709685"/>
            <a:ext cx="8413845" cy="3805560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b="1" dirty="0" smtClean="0"/>
              <a:t>“RAID</a:t>
            </a:r>
            <a:r>
              <a:rPr lang="en-US" dirty="0"/>
              <a:t> (</a:t>
            </a:r>
            <a:r>
              <a:rPr lang="en-US" b="1" dirty="0"/>
              <a:t>redundant array of independent disks</a:t>
            </a:r>
            <a:r>
              <a:rPr lang="en-US" dirty="0"/>
              <a:t>) is a data </a:t>
            </a:r>
            <a:r>
              <a:rPr lang="en-US" dirty="0">
                <a:hlinkClick r:id="rId2" tooltip="Storage virtualization"/>
              </a:rPr>
              <a:t>storage virtualization</a:t>
            </a:r>
            <a:r>
              <a:rPr lang="en-US" dirty="0"/>
              <a:t> technology that combines multiple physical </a:t>
            </a:r>
            <a:r>
              <a:rPr lang="en-US" dirty="0">
                <a:hlinkClick r:id="rId3" tooltip="Disk drive"/>
              </a:rPr>
              <a:t>disk drive</a:t>
            </a:r>
            <a:r>
              <a:rPr lang="en-US" dirty="0"/>
              <a:t> components into a single logical unit for the purposes of </a:t>
            </a:r>
            <a:r>
              <a:rPr lang="en-US" dirty="0">
                <a:hlinkClick r:id="rId4" tooltip="Data redundancy"/>
              </a:rPr>
              <a:t>data redundancy</a:t>
            </a:r>
            <a:r>
              <a:rPr lang="en-US" dirty="0"/>
              <a:t>, performance improvement, or both</a:t>
            </a:r>
            <a:r>
              <a:rPr lang="en-US" dirty="0" smtClean="0"/>
              <a:t>. (</a:t>
            </a:r>
            <a:r>
              <a:rPr lang="mr-IN" dirty="0" smtClean="0"/>
              <a:t>…</a:t>
            </a:r>
            <a:r>
              <a:rPr lang="en-US" dirty="0" smtClean="0"/>
              <a:t>)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smtClean="0">
                <a:hlinkClick r:id="rId5" tooltip="RAID 0"/>
              </a:rPr>
              <a:t>RAID</a:t>
            </a:r>
            <a:r>
              <a:rPr lang="en-US" dirty="0">
                <a:hlinkClick r:id="rId5" tooltip="RAID 0"/>
              </a:rPr>
              <a:t> 0</a:t>
            </a:r>
            <a:r>
              <a:rPr lang="en-US" dirty="0"/>
              <a:t> consists of </a:t>
            </a:r>
            <a:r>
              <a:rPr lang="en-US" dirty="0">
                <a:hlinkClick r:id="rId6" tooltip="Data striping"/>
              </a:rPr>
              <a:t>striping</a:t>
            </a:r>
            <a:r>
              <a:rPr lang="en-US" dirty="0"/>
              <a:t>, without </a:t>
            </a:r>
            <a:r>
              <a:rPr lang="en-US" dirty="0">
                <a:hlinkClick r:id="rId7" tooltip="Disk mirroring"/>
              </a:rPr>
              <a:t>mirroring</a:t>
            </a:r>
            <a:r>
              <a:rPr lang="en-US" dirty="0"/>
              <a:t> or </a:t>
            </a:r>
            <a:r>
              <a:rPr lang="en-US" dirty="0">
                <a:hlinkClick r:id="rId8" tooltip="Parity bit"/>
              </a:rPr>
              <a:t>parity</a:t>
            </a:r>
            <a:r>
              <a:rPr lang="en-US" dirty="0"/>
              <a:t>. 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smtClean="0">
                <a:hlinkClick r:id="rId9" tooltip="RAID 1"/>
              </a:rPr>
              <a:t>RAID</a:t>
            </a:r>
            <a:r>
              <a:rPr lang="en-US" dirty="0">
                <a:hlinkClick r:id="rId9" tooltip="RAID 1"/>
              </a:rPr>
              <a:t> 1</a:t>
            </a:r>
            <a:r>
              <a:rPr lang="en-US" dirty="0"/>
              <a:t> consists of data mirroring, without parity or </a:t>
            </a:r>
            <a:r>
              <a:rPr lang="en-US" dirty="0" smtClean="0"/>
              <a:t>striping. 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smtClean="0">
                <a:hlinkClick r:id="rId10" tooltip="RAID 2"/>
              </a:rPr>
              <a:t>RAID</a:t>
            </a:r>
            <a:r>
              <a:rPr lang="en-US" dirty="0">
                <a:hlinkClick r:id="rId10" tooltip="RAID 2"/>
              </a:rPr>
              <a:t> 2</a:t>
            </a:r>
            <a:r>
              <a:rPr lang="en-US" dirty="0"/>
              <a:t> consists of bit-level striping with dedicated </a:t>
            </a:r>
            <a:r>
              <a:rPr lang="en-US" dirty="0">
                <a:hlinkClick r:id="rId11" tooltip="Hamming code"/>
              </a:rPr>
              <a:t>Hamming-code</a:t>
            </a:r>
            <a:r>
              <a:rPr lang="en-US" dirty="0"/>
              <a:t> parity</a:t>
            </a:r>
            <a:r>
              <a:rPr lang="en-US" dirty="0" smtClean="0"/>
              <a:t>. 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>
                <a:hlinkClick r:id="rId12" tooltip="RAID 3"/>
              </a:rPr>
              <a:t>RAID 3</a:t>
            </a:r>
            <a:r>
              <a:rPr lang="en-US" dirty="0"/>
              <a:t> consists of byte-level striping with dedicated parity. 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>
                <a:hlinkClick r:id="rId13" tooltip="RAID 4"/>
              </a:rPr>
              <a:t>RAID 4</a:t>
            </a:r>
            <a:r>
              <a:rPr lang="en-US" dirty="0"/>
              <a:t> consists of block-level striping with dedicated parity</a:t>
            </a:r>
            <a:r>
              <a:rPr lang="en-US" dirty="0" smtClean="0"/>
              <a:t>. 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>
                <a:hlinkClick r:id="rId14" tooltip="RAID 5"/>
              </a:rPr>
              <a:t>RAID 5</a:t>
            </a:r>
            <a:r>
              <a:rPr lang="en-US" dirty="0"/>
              <a:t> consists of block-level striping with distributed parity. 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>
                <a:hlinkClick r:id="rId15" tooltip="RAID 6"/>
              </a:rPr>
              <a:t>RAID 6</a:t>
            </a:r>
            <a:r>
              <a:rPr lang="en-US" dirty="0"/>
              <a:t> consists of block-level striping with double distributed parity</a:t>
            </a:r>
            <a:r>
              <a:rPr lang="en-US" dirty="0" smtClean="0"/>
              <a:t>. 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smtClean="0"/>
              <a:t>Nested</a:t>
            </a:r>
            <a:r>
              <a:rPr lang="en-US" dirty="0"/>
              <a:t> </a:t>
            </a:r>
            <a:r>
              <a:rPr lang="en-US" dirty="0" smtClean="0"/>
              <a:t>RAID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RAID</a:t>
            </a:r>
            <a:r>
              <a:rPr lang="en-US" dirty="0"/>
              <a:t> 0+1: creates two stripes and mirrors them. 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RAID 1+0: creates a striped set from a series of mirrored drives</a:t>
            </a:r>
            <a:r>
              <a:rPr lang="en-US" dirty="0" smtClean="0"/>
              <a:t>. 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b="1" dirty="0">
                <a:hlinkClick r:id="rId16" tooltip="JBOD"/>
              </a:rPr>
              <a:t>JBOD</a:t>
            </a:r>
            <a:r>
              <a:rPr lang="en-US" b="1" dirty="0"/>
              <a:t> RAID N+N:</a:t>
            </a:r>
            <a:r>
              <a:rPr lang="en-US" dirty="0"/>
              <a:t> With JBOD (</a:t>
            </a:r>
            <a:r>
              <a:rPr lang="en-US" i="1" dirty="0"/>
              <a:t>just a bunch of disks</a:t>
            </a:r>
            <a:r>
              <a:rPr lang="en-US" dirty="0"/>
              <a:t>), 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57701" y="252484"/>
            <a:ext cx="6305266" cy="4401403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Clearly, </a:t>
            </a:r>
            <a:r>
              <a:rPr lang="en-US" sz="2000" dirty="0">
                <a:solidFill>
                  <a:schemeClr val="tx2"/>
                </a:solidFill>
                <a:latin typeface="+mn-lt"/>
              </a:rPr>
              <a:t>w</a:t>
            </a: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e got pretty excited and inventive defining all of these options.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My experience and some independent analysis indicates that the most common levels are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RAID-0: Striping for performance.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RAID-1: Duplication for availability.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RAID-5: Striping and parity availability.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And a lot of environments do this in software using “just a bunch of disks.”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And you still have to deal with, “Don spilled coffee of the disk array controller.”</a:t>
            </a:r>
          </a:p>
        </p:txBody>
      </p:sp>
    </p:spTree>
    <p:extLst>
      <p:ext uri="{BB962C8B-B14F-4D97-AF65-F5344CB8AC3E}">
        <p14:creationId xmlns:p14="http://schemas.microsoft.com/office/powerpoint/2010/main" val="1859243062"/>
      </p:ext>
    </p:extLst>
  </p:cSld>
  <p:clrMapOvr>
    <a:masterClrMapping/>
  </p:clrMapOvr>
  <p:transition spd="med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RAID-0 and RAID-1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0" y="2260819"/>
            <a:ext cx="3420300" cy="2566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827" y="2344166"/>
            <a:ext cx="2287623" cy="2399936"/>
          </a:xfrm>
          <a:prstGeom prst="rect">
            <a:avLst/>
          </a:prstGeom>
        </p:spPr>
      </p:pic>
      <p:sp>
        <p:nvSpPr>
          <p:cNvPr id="8" name="Magnetic Disk 7"/>
          <p:cNvSpPr/>
          <p:nvPr/>
        </p:nvSpPr>
        <p:spPr>
          <a:xfrm>
            <a:off x="1044763" y="1557105"/>
            <a:ext cx="1999515" cy="623288"/>
          </a:xfrm>
          <a:prstGeom prst="flowChartMagneticDisk">
            <a:avLst/>
          </a:prstGeom>
          <a:solidFill>
            <a:schemeClr val="accent1"/>
          </a:solidFill>
          <a:ln w="28575">
            <a:solidFill>
              <a:srgbClr val="444444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smtClean="0">
                <a:solidFill>
                  <a:schemeClr val="tx2"/>
                </a:solidFill>
                <a:latin typeface="+mn-lt"/>
              </a:rPr>
              <a:t>Single “Fast” Disk</a:t>
            </a:r>
            <a:endParaRPr lang="en-US" sz="14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Magnetic Disk 8"/>
          <p:cNvSpPr/>
          <p:nvPr/>
        </p:nvSpPr>
        <p:spPr>
          <a:xfrm>
            <a:off x="5923881" y="1557105"/>
            <a:ext cx="1999515" cy="623288"/>
          </a:xfrm>
          <a:prstGeom prst="flowChartMagneticDisk">
            <a:avLst/>
          </a:prstGeom>
          <a:solidFill>
            <a:schemeClr val="accent1"/>
          </a:solidFill>
          <a:ln w="28575">
            <a:solidFill>
              <a:srgbClr val="444444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Single “Reliable” Disk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87320" y="80647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latin typeface="+mn-lt"/>
              </a:rPr>
              <a:t>Two physical disks make</a:t>
            </a:r>
            <a:r>
              <a:rPr lang="en-US" sz="1400" dirty="0">
                <a:latin typeface="+mn-lt"/>
              </a:rPr>
              <a:t/>
            </a:r>
            <a:br>
              <a:rPr lang="en-US" sz="1400" dirty="0">
                <a:latin typeface="+mn-lt"/>
              </a:rPr>
            </a:br>
            <a:r>
              <a:rPr lang="en-US" sz="1400" dirty="0" smtClean="0">
                <a:latin typeface="+mn-lt"/>
              </a:rPr>
              <a:t>one single, logical </a:t>
            </a:r>
            <a:r>
              <a:rPr lang="en-US" sz="1400" b="1" dirty="0" smtClean="0">
                <a:latin typeface="+mn-lt"/>
              </a:rPr>
              <a:t>fast</a:t>
            </a:r>
            <a:r>
              <a:rPr lang="en-US" sz="1400" dirty="0" smtClean="0">
                <a:latin typeface="+mn-lt"/>
              </a:rPr>
              <a:t> disk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66438" y="80647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latin typeface="+mn-lt"/>
              </a:rPr>
              <a:t>Two physical disks make</a:t>
            </a:r>
            <a:r>
              <a:rPr lang="en-US" sz="1400" dirty="0">
                <a:latin typeface="+mn-lt"/>
              </a:rPr>
              <a:t/>
            </a:r>
            <a:br>
              <a:rPr lang="en-US" sz="1400" dirty="0">
                <a:latin typeface="+mn-lt"/>
              </a:rPr>
            </a:br>
            <a:r>
              <a:rPr lang="en-US" sz="1400" dirty="0" smtClean="0">
                <a:latin typeface="+mn-lt"/>
              </a:rPr>
              <a:t>one single, logical </a:t>
            </a:r>
            <a:r>
              <a:rPr lang="en-US" sz="1400" b="1" dirty="0" smtClean="0">
                <a:latin typeface="+mn-lt"/>
              </a:rPr>
              <a:t>reliable</a:t>
            </a:r>
            <a:r>
              <a:rPr lang="en-US" sz="1400" dirty="0" smtClean="0">
                <a:latin typeface="+mn-lt"/>
              </a:rPr>
              <a:t> disk</a:t>
            </a:r>
          </a:p>
        </p:txBody>
      </p:sp>
    </p:spTree>
    <p:extLst>
      <p:ext uri="{BB962C8B-B14F-4D97-AF65-F5344CB8AC3E}">
        <p14:creationId xmlns:p14="http://schemas.microsoft.com/office/powerpoint/2010/main" val="655793722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mr-IN" dirty="0" smtClean="0"/>
              <a:t>–</a:t>
            </a:r>
            <a:r>
              <a:rPr lang="en-US" dirty="0" smtClean="0"/>
              <a:t> Instructor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0935" y="692209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Note: These numbers are before midterm.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6" y="1149409"/>
            <a:ext cx="4491881" cy="34386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148" y="1149409"/>
            <a:ext cx="4861068" cy="350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06293"/>
      </p:ext>
    </p:extLst>
  </p:cSld>
  <p:clrMapOvr>
    <a:masterClrMapping/>
  </p:clrMapOvr>
  <p:transition spd="med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1+0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4" y="633666"/>
            <a:ext cx="3920987" cy="39209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03844" y="136166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3600" dirty="0" smtClean="0">
                <a:latin typeface="+mn-lt"/>
              </a:rPr>
              <a:t>Stripe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3600" dirty="0" smtClean="0">
                <a:latin typeface="+mn-lt"/>
              </a:rPr>
              <a:t>And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3600" dirty="0" smtClean="0">
                <a:latin typeface="+mn-lt"/>
              </a:rPr>
              <a:t>Mirror</a:t>
            </a:r>
          </a:p>
        </p:txBody>
      </p:sp>
    </p:spTree>
    <p:extLst>
      <p:ext uri="{BB962C8B-B14F-4D97-AF65-F5344CB8AC3E}">
        <p14:creationId xmlns:p14="http://schemas.microsoft.com/office/powerpoint/2010/main" val="1176375743"/>
      </p:ext>
    </p:extLst>
  </p:cSld>
  <p:clrMapOvr>
    <a:masterClrMapping/>
  </p:clrMapOvr>
  <p:transition spd="med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RAID-5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93426" y="671995"/>
            <a:ext cx="4913319" cy="384324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Improved performance through parallelism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Rotation/seek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Transfer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Availability uses </a:t>
            </a:r>
            <a:r>
              <a:rPr lang="en-US" i="1" dirty="0" smtClean="0"/>
              <a:t>parity blocks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Suppose I have 4 different data blocks on the logical</a:t>
            </a:r>
            <a:br>
              <a:rPr lang="en-US" dirty="0" smtClean="0"/>
            </a:br>
            <a:r>
              <a:rPr lang="en-US" dirty="0" smtClean="0"/>
              <a:t>drive A: A1, A2, A3, A4.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Parity function: </a:t>
            </a:r>
            <a:r>
              <a:rPr lang="en-US" b="1" dirty="0" err="1" smtClean="0"/>
              <a:t>Ap</a:t>
            </a:r>
            <a:r>
              <a:rPr lang="en-US" dirty="0" smtClean="0"/>
              <a:t> = P(A1,A2,A3,A4)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Recovery function: A2=R(</a:t>
            </a:r>
            <a:r>
              <a:rPr lang="en-US" b="1" dirty="0" smtClean="0"/>
              <a:t>Ap</a:t>
            </a:r>
            <a:r>
              <a:rPr lang="en-US" dirty="0" smtClean="0"/>
              <a:t>,A1,A3,A4), A2 corrupt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During normal operations: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Read processing simply retrieves block.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Write processing of A2 updates A2 and </a:t>
            </a:r>
            <a:r>
              <a:rPr lang="en-US" dirty="0" err="1" smtClean="0"/>
              <a:t>Ap</a:t>
            </a:r>
            <a:endParaRPr lang="en-US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If an individual disk fails, the RAID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Read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Continues to function for reads on non-missing blocks.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Implements read on missing block by recalculating value.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Write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Updates block and parity block for non-missing blocks.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Computes missing block, and calculates parity based on old and new value.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Over time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“Hot Swap” the failed disk.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Rebuild the missing data from values and parity.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565" y="2981831"/>
            <a:ext cx="3578936" cy="187028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247565" y="1599063"/>
            <a:ext cx="3578936" cy="1112088"/>
            <a:chOff x="5247565" y="1613950"/>
            <a:chExt cx="3578936" cy="1112088"/>
          </a:xfrm>
        </p:grpSpPr>
        <p:sp>
          <p:nvSpPr>
            <p:cNvPr id="4" name="Magnetic Disk 3"/>
            <p:cNvSpPr/>
            <p:nvPr/>
          </p:nvSpPr>
          <p:spPr>
            <a:xfrm>
              <a:off x="5247565" y="1613950"/>
              <a:ext cx="580029" cy="1112088"/>
            </a:xfrm>
            <a:prstGeom prst="flowChartMagneticDisk">
              <a:avLst/>
            </a:prstGeom>
            <a:solidFill>
              <a:schemeClr val="accent1"/>
            </a:solidFill>
            <a:ln w="28575">
              <a:solidFill>
                <a:srgbClr val="444444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schemeClr val="tx2"/>
                  </a:solidFill>
                  <a:latin typeface="+mn-lt"/>
                </a:rPr>
                <a:t>A</a:t>
              </a:r>
            </a:p>
          </p:txBody>
        </p:sp>
        <p:sp>
          <p:nvSpPr>
            <p:cNvPr id="5" name="Magnetic Disk 4"/>
            <p:cNvSpPr/>
            <p:nvPr/>
          </p:nvSpPr>
          <p:spPr>
            <a:xfrm>
              <a:off x="5997292" y="1613950"/>
              <a:ext cx="580029" cy="1112088"/>
            </a:xfrm>
            <a:prstGeom prst="flowChartMagneticDisk">
              <a:avLst/>
            </a:prstGeom>
            <a:solidFill>
              <a:schemeClr val="accent1"/>
            </a:solidFill>
            <a:ln w="28575">
              <a:solidFill>
                <a:srgbClr val="444444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schemeClr val="tx2"/>
                  </a:solidFill>
                  <a:latin typeface="+mn-lt"/>
                </a:rPr>
                <a:t>B</a:t>
              </a:r>
            </a:p>
          </p:txBody>
        </p:sp>
        <p:sp>
          <p:nvSpPr>
            <p:cNvPr id="6" name="Magnetic Disk 5"/>
            <p:cNvSpPr/>
            <p:nvPr/>
          </p:nvSpPr>
          <p:spPr>
            <a:xfrm>
              <a:off x="6747019" y="1613950"/>
              <a:ext cx="580029" cy="1112088"/>
            </a:xfrm>
            <a:prstGeom prst="flowChartMagneticDisk">
              <a:avLst/>
            </a:prstGeom>
            <a:solidFill>
              <a:schemeClr val="accent1"/>
            </a:solidFill>
            <a:ln w="28575">
              <a:solidFill>
                <a:srgbClr val="444444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schemeClr val="tx2"/>
                  </a:solidFill>
                  <a:latin typeface="+mn-lt"/>
                </a:rPr>
                <a:t>C</a:t>
              </a:r>
            </a:p>
          </p:txBody>
        </p:sp>
        <p:sp>
          <p:nvSpPr>
            <p:cNvPr id="7" name="Magnetic Disk 6"/>
            <p:cNvSpPr/>
            <p:nvPr/>
          </p:nvSpPr>
          <p:spPr>
            <a:xfrm>
              <a:off x="7496746" y="1613950"/>
              <a:ext cx="580029" cy="1112088"/>
            </a:xfrm>
            <a:prstGeom prst="flowChartMagneticDisk">
              <a:avLst/>
            </a:prstGeom>
            <a:solidFill>
              <a:schemeClr val="accent1"/>
            </a:solidFill>
            <a:ln w="28575">
              <a:solidFill>
                <a:srgbClr val="444444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schemeClr val="tx2"/>
                  </a:solidFill>
                  <a:latin typeface="+mn-lt"/>
                </a:rPr>
                <a:t>D</a:t>
              </a:r>
            </a:p>
          </p:txBody>
        </p:sp>
        <p:sp>
          <p:nvSpPr>
            <p:cNvPr id="8" name="Magnetic Disk 7"/>
            <p:cNvSpPr/>
            <p:nvPr/>
          </p:nvSpPr>
          <p:spPr>
            <a:xfrm>
              <a:off x="8246472" y="1613950"/>
              <a:ext cx="580029" cy="1112088"/>
            </a:xfrm>
            <a:prstGeom prst="flowChartMagneticDisk">
              <a:avLst/>
            </a:prstGeom>
            <a:solidFill>
              <a:schemeClr val="accent1"/>
            </a:solidFill>
            <a:ln w="28575">
              <a:solidFill>
                <a:srgbClr val="444444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schemeClr val="tx2"/>
                  </a:solidFill>
                  <a:latin typeface="+mn-lt"/>
                </a:rPr>
                <a:t>E</a:t>
              </a:r>
            </a:p>
          </p:txBody>
        </p:sp>
      </p:grpSp>
      <p:sp>
        <p:nvSpPr>
          <p:cNvPr id="9" name="Magnetic Disk 8"/>
          <p:cNvSpPr/>
          <p:nvPr/>
        </p:nvSpPr>
        <p:spPr>
          <a:xfrm>
            <a:off x="5097439" y="108147"/>
            <a:ext cx="3567591" cy="1112088"/>
          </a:xfrm>
          <a:prstGeom prst="flowChartMagneticDisk">
            <a:avLst/>
          </a:prstGeom>
          <a:solidFill>
            <a:schemeClr val="accent1"/>
          </a:solidFill>
          <a:ln w="28575">
            <a:solidFill>
              <a:srgbClr val="444444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One Big Logical Disk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44191" y="1240707"/>
            <a:ext cx="1053101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latin typeface="+mn-lt"/>
              </a:rPr>
              <a:t>Is actually 5 smaller “logical” disks.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87619" y="268820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latin typeface="+mn-lt"/>
              </a:rPr>
              <a:t>Logical disk data spread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over </a:t>
            </a:r>
            <a:r>
              <a:rPr lang="en-US" sz="1600" smtClean="0">
                <a:latin typeface="+mn-lt"/>
              </a:rPr>
              <a:t>5 physical disks.</a:t>
            </a:r>
            <a:endParaRPr lang="en-US" sz="16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5004776"/>
      </p:ext>
    </p:extLst>
  </p:cSld>
  <p:clrMapOvr>
    <a:masterClrMapping/>
  </p:clrMapOvr>
  <p:transition spd="med"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Simple Parity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Even-Odd Parity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 is an array of bits (0 or 1)</a:t>
            </a:r>
          </a:p>
          <a:p>
            <a:pPr lvl="1"/>
            <a:r>
              <a:rPr lang="en-US" dirty="0" smtClean="0"/>
              <a:t>P(b[</a:t>
            </a:r>
            <a:r>
              <a:rPr lang="en-US" dirty="0" err="1" smtClean="0"/>
              <a:t>i</a:t>
            </a:r>
            <a:r>
              <a:rPr lang="en-US" dirty="0" smtClean="0"/>
              <a:t>]) =</a:t>
            </a:r>
          </a:p>
          <a:p>
            <a:pPr lvl="2"/>
            <a:r>
              <a:rPr lang="en-US" dirty="0" smtClean="0"/>
              <a:t>0 is an even number of bits = 1. {P([0,1,1,0,1,1])= 0</a:t>
            </a:r>
          </a:p>
          <a:p>
            <a:pPr lvl="2"/>
            <a:r>
              <a:rPr lang="en-US" dirty="0" smtClean="0"/>
              <a:t>1 if an odd number of bits = 1. {P(0,0,1,0,1,1]= 1</a:t>
            </a:r>
          </a:p>
          <a:p>
            <a:pPr lvl="1"/>
            <a:r>
              <a:rPr lang="en-US" dirty="0" smtClean="0"/>
              <a:t>Given an array with one missing bit and the parity bit, I can re-compute the missing bit.</a:t>
            </a:r>
          </a:p>
          <a:p>
            <a:pPr lvl="2"/>
            <a:r>
              <a:rPr lang="en-US" dirty="0" smtClean="0"/>
              <a:t>Case 1: [0,?,1,0,1,1] has P=0. There must be an </a:t>
            </a:r>
            <a:r>
              <a:rPr lang="en-US" dirty="0" err="1" smtClean="0"/>
              <a:t>EVENnumber</a:t>
            </a:r>
            <a:r>
              <a:rPr lang="en-US" dirty="0" smtClean="0"/>
              <a:t> of ones and ?=1.</a:t>
            </a:r>
          </a:p>
          <a:p>
            <a:pPr lvl="2"/>
            <a:r>
              <a:rPr lang="en-US" dirty="0"/>
              <a:t>Case </a:t>
            </a:r>
            <a:r>
              <a:rPr lang="en-US" dirty="0" smtClean="0"/>
              <a:t>2: </a:t>
            </a:r>
            <a:r>
              <a:rPr lang="en-US" dirty="0"/>
              <a:t>[0,?,1,0,1,1] has </a:t>
            </a:r>
            <a:r>
              <a:rPr lang="en-US" dirty="0" smtClean="0"/>
              <a:t>P=1. </a:t>
            </a:r>
            <a:r>
              <a:rPr lang="en-US" dirty="0"/>
              <a:t>There must be an </a:t>
            </a:r>
            <a:r>
              <a:rPr lang="en-US" dirty="0" smtClean="0"/>
              <a:t>ODD number </a:t>
            </a:r>
            <a:r>
              <a:rPr lang="en-US" dirty="0"/>
              <a:t>of ones and </a:t>
            </a:r>
            <a:r>
              <a:rPr lang="en-US" dirty="0" smtClean="0"/>
              <a:t>?=0.</a:t>
            </a:r>
          </a:p>
          <a:p>
            <a:r>
              <a:rPr lang="en-US" dirty="0" smtClean="0"/>
              <a:t>Block Parity applies this to a set of blocks bitwise</a:t>
            </a:r>
          </a:p>
          <a:p>
            <a:pPr lvl="1"/>
            <a:r>
              <a:rPr lang="en-US" dirty="0" smtClean="0"/>
              <a:t>A1=[0,1,0,0,1,1]</a:t>
            </a:r>
          </a:p>
          <a:p>
            <a:pPr lvl="1"/>
            <a:r>
              <a:rPr lang="en-US" dirty="0" smtClean="0"/>
              <a:t>A2=[1,1,1,0,0,0]</a:t>
            </a:r>
          </a:p>
          <a:p>
            <a:pPr lvl="1"/>
            <a:r>
              <a:rPr lang="en-US" dirty="0" smtClean="0"/>
              <a:t>A3=[0,0,0,1,0,1]</a:t>
            </a:r>
          </a:p>
          <a:p>
            <a:pPr lvl="1"/>
            <a:r>
              <a:rPr lang="en-US" dirty="0" smtClean="0"/>
              <a:t>Pa=[1,0,1,1,1,0]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89964" y="3439236"/>
            <a:ext cx="170597" cy="68921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9964" y="4169446"/>
            <a:ext cx="170597" cy="191014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2565779" y="3411995"/>
            <a:ext cx="368489" cy="107600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07977" y="3723631"/>
            <a:ext cx="3719015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smtClean="0">
                <a:latin typeface="Century Schoolbook" charset="0"/>
                <a:ea typeface="Century Schoolbook" charset="0"/>
                <a:cs typeface="Century Schoolbook" charset="0"/>
                <a:sym typeface="Wingdings"/>
              </a:rPr>
              <a:t>If </a:t>
            </a:r>
            <a:r>
              <a:rPr lang="en-US" sz="1400" dirty="0" smtClean="0">
                <a:latin typeface="Century Schoolbook" charset="0"/>
                <a:ea typeface="Century Schoolbook" charset="0"/>
                <a:cs typeface="Century Schoolbook" charset="0"/>
                <a:sym typeface="Wingdings"/>
              </a:rPr>
              <a:t>I am missing a block and have the parity block,</a:t>
            </a:r>
            <a:r>
              <a:rPr lang="en-US" sz="1400" smtClean="0">
                <a:latin typeface="Century Schoolbook" charset="0"/>
                <a:ea typeface="Century Schoolbook" charset="0"/>
                <a:cs typeface="Century Schoolbook" charset="0"/>
                <a:sym typeface="Wingdings"/>
              </a:rPr>
              <a:t/>
            </a:r>
            <a:br>
              <a:rPr lang="en-US" sz="1400" smtClean="0">
                <a:latin typeface="Century Schoolbook" charset="0"/>
                <a:ea typeface="Century Schoolbook" charset="0"/>
                <a:cs typeface="Century Schoolbook" charset="0"/>
                <a:sym typeface="Wingdings"/>
              </a:rPr>
            </a:br>
            <a:r>
              <a:rPr lang="en-US" sz="1400" smtClean="0">
                <a:latin typeface="Century Schoolbook" charset="0"/>
                <a:ea typeface="Century Schoolbook" charset="0"/>
                <a:cs typeface="Century Schoolbook" charset="0"/>
                <a:sym typeface="Wingdings"/>
              </a:rPr>
              <a:t>I </a:t>
            </a:r>
            <a:r>
              <a:rPr lang="en-US" sz="1400" dirty="0" smtClean="0">
                <a:latin typeface="Century Schoolbook" charset="0"/>
                <a:ea typeface="Century Schoolbook" charset="0"/>
                <a:cs typeface="Century Schoolbook" charset="0"/>
                <a:sym typeface="Wingdings"/>
              </a:rPr>
              <a:t>can re-compute the missing block bitwise. </a:t>
            </a:r>
            <a:endParaRPr lang="en-US" sz="1400" dirty="0" smtClean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55858" y="3719166"/>
            <a:ext cx="5132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  <a:sym typeface="Wingdings"/>
              </a:rPr>
              <a:t>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67349"/>
      </p:ext>
    </p:extLst>
  </p:cSld>
  <p:clrMapOvr>
    <a:masterClrMapping/>
  </p:clrMapOvr>
  <p:transition spd="med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35496"/>
            <a:ext cx="8267140" cy="377974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Almost all of this complexity and functionality is hidden from</a:t>
            </a:r>
          </a:p>
          <a:p>
            <a:pPr lvl="1"/>
            <a:r>
              <a:rPr lang="en-US" dirty="0" smtClean="0"/>
              <a:t>Database developers.</a:t>
            </a:r>
          </a:p>
          <a:p>
            <a:pPr lvl="1"/>
            <a:r>
              <a:rPr lang="en-US" dirty="0" smtClean="0"/>
              <a:t>Database designers and administrators.</a:t>
            </a:r>
          </a:p>
          <a:p>
            <a:r>
              <a:rPr lang="en-US" dirty="0" smtClean="0"/>
              <a:t>Data center, cloud and large scale infrastructure architects</a:t>
            </a:r>
          </a:p>
          <a:p>
            <a:pPr lvl="1"/>
            <a:r>
              <a:rPr lang="en-US" dirty="0" smtClean="0"/>
              <a:t>Evaluate and design disk technology and architecture</a:t>
            </a:r>
          </a:p>
          <a:p>
            <a:pPr lvl="1"/>
            <a:r>
              <a:rPr lang="en-US" dirty="0" smtClean="0"/>
              <a:t>In combination with other critical technology, e.g.</a:t>
            </a:r>
          </a:p>
          <a:p>
            <a:pPr lvl="2"/>
            <a:r>
              <a:rPr lang="en-US" dirty="0" smtClean="0"/>
              <a:t>Networking</a:t>
            </a:r>
          </a:p>
          <a:p>
            <a:pPr lvl="2"/>
            <a:r>
              <a:rPr lang="en-US" dirty="0" smtClean="0"/>
              <a:t>Process/compute nodes.</a:t>
            </a:r>
          </a:p>
          <a:p>
            <a:r>
              <a:rPr lang="en-US" dirty="0" smtClean="0"/>
              <a:t>Some customer, optimized, advanced data solutions are a combination of</a:t>
            </a:r>
          </a:p>
          <a:p>
            <a:pPr lvl="1"/>
            <a:r>
              <a:rPr lang="en-US" dirty="0" smtClean="0"/>
              <a:t>Custom, optimized database implementation.</a:t>
            </a:r>
          </a:p>
          <a:p>
            <a:pPr lvl="1"/>
            <a:r>
              <a:rPr lang="en-US" dirty="0" smtClean="0"/>
              <a:t>Co-designed with underlying infrastructure design.</a:t>
            </a:r>
          </a:p>
          <a:p>
            <a:r>
              <a:rPr lang="en-US" dirty="0" smtClean="0"/>
              <a:t>The disk arrays and controllers do a lot of the low-level functions, but </a:t>
            </a:r>
            <a:r>
              <a:rPr lang="mr-IN" dirty="0" smtClean="0"/>
              <a:t>…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he database admin using DB analytics understands the access patterns. </a:t>
            </a:r>
          </a:p>
          <a:p>
            <a:pPr lvl="1"/>
            <a:r>
              <a:rPr lang="en-US" dirty="0" smtClean="0"/>
              <a:t>And uses DB tools to choose, optimize and configure storage options.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59519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Piazza Poll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303" y="315304"/>
            <a:ext cx="4893547" cy="1009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30" y="1782477"/>
            <a:ext cx="7693826" cy="26746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7525" y="432037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Mean is 3.92</a:t>
            </a:r>
            <a:endParaRPr lang="en-US" sz="2000" dirty="0" err="1" smtClean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030" y="81995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Poll started after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latin typeface="+mn-lt"/>
              </a:rPr>
              <a:t>m</a:t>
            </a:r>
            <a:r>
              <a:rPr lang="en-US" sz="2000" dirty="0" smtClean="0">
                <a:latin typeface="+mn-lt"/>
              </a:rPr>
              <a:t>idterm.</a:t>
            </a:r>
          </a:p>
        </p:txBody>
      </p:sp>
    </p:spTree>
    <p:extLst>
      <p:ext uri="{BB962C8B-B14F-4D97-AF65-F5344CB8AC3E}">
        <p14:creationId xmlns:p14="http://schemas.microsoft.com/office/powerpoint/2010/main" val="346465054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Piazza Poll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77525" y="432037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Mean is 4.05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315" y="196172"/>
            <a:ext cx="3937000" cy="140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04" y="1605872"/>
            <a:ext cx="8208349" cy="27935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2030" y="81995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Poll started after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latin typeface="+mn-lt"/>
              </a:rPr>
              <a:t>m</a:t>
            </a:r>
            <a:r>
              <a:rPr lang="en-US" sz="2000" dirty="0" smtClean="0">
                <a:latin typeface="+mn-lt"/>
              </a:rPr>
              <a:t>idterm.</a:t>
            </a:r>
          </a:p>
        </p:txBody>
      </p:sp>
    </p:spTree>
    <p:extLst>
      <p:ext uri="{BB962C8B-B14F-4D97-AF65-F5344CB8AC3E}">
        <p14:creationId xmlns:p14="http://schemas.microsoft.com/office/powerpoint/2010/main" val="1488043553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Comments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93" y="583970"/>
            <a:ext cx="7486116" cy="19474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04" y="2531432"/>
            <a:ext cx="7580120" cy="651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04" y="3024165"/>
            <a:ext cx="7392112" cy="1815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609" y="660876"/>
            <a:ext cx="498041" cy="498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06024" y="77862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Easy fix.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995" y="1534361"/>
            <a:ext cx="498041" cy="4980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07410" y="16521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Easy fix.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5297" y="2566508"/>
            <a:ext cx="2743200" cy="236513"/>
          </a:xfrm>
          <a:prstGeom prst="rect">
            <a:avLst/>
          </a:prstGeom>
          <a:solidFill>
            <a:srgbClr val="FFFF00">
              <a:alpha val="39000"/>
            </a:srgb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5296" y="3123242"/>
            <a:ext cx="3717421" cy="236513"/>
          </a:xfrm>
          <a:prstGeom prst="rect">
            <a:avLst/>
          </a:prstGeom>
          <a:solidFill>
            <a:srgbClr val="FFFF00">
              <a:alpha val="39000"/>
            </a:srgb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02266" y="3557761"/>
            <a:ext cx="4256701" cy="236513"/>
          </a:xfrm>
          <a:prstGeom prst="rect">
            <a:avLst/>
          </a:prstGeom>
          <a:solidFill>
            <a:srgbClr val="FFFF00">
              <a:alpha val="39000"/>
            </a:srgb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80773" y="4319287"/>
            <a:ext cx="2743200" cy="236513"/>
          </a:xfrm>
          <a:prstGeom prst="rect">
            <a:avLst/>
          </a:prstGeom>
          <a:solidFill>
            <a:srgbClr val="FFFF00">
              <a:alpha val="39000"/>
            </a:srgb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4974249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160425</TotalTime>
  <Words>1805</Words>
  <Application>Microsoft Macintosh PowerPoint</Application>
  <PresentationFormat>On-screen Show (16:9)</PresentationFormat>
  <Paragraphs>359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Amazon Ember</vt:lpstr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Trebuchet MS</vt:lpstr>
      <vt:lpstr>Wingdings</vt:lpstr>
      <vt:lpstr>Arial</vt:lpstr>
      <vt:lpstr>Dell_16x9_Template</vt:lpstr>
      <vt:lpstr>Dell_16x9_Template_5.10.11</vt:lpstr>
      <vt:lpstr>Dell Template 4x3</vt:lpstr>
      <vt:lpstr>PowerPoint Presentation</vt:lpstr>
      <vt:lpstr>Contents</vt:lpstr>
      <vt:lpstr>Contents</vt:lpstr>
      <vt:lpstr>Midterm Course Evaluations</vt:lpstr>
      <vt:lpstr>Summary – Course </vt:lpstr>
      <vt:lpstr>Summary – Instructor</vt:lpstr>
      <vt:lpstr>Piazza Poll</vt:lpstr>
      <vt:lpstr>Piazza Poll</vt:lpstr>
      <vt:lpstr>Selected Comments</vt:lpstr>
      <vt:lpstr>Selected Comments</vt:lpstr>
      <vt:lpstr>Actions</vt:lpstr>
      <vt:lpstr>Leadership</vt:lpstr>
      <vt:lpstr>My Mousepad when Answering HW3 Questions</vt:lpstr>
      <vt:lpstr>Another Perspective</vt:lpstr>
      <vt:lpstr>HW 3 Questions</vt:lpstr>
      <vt:lpstr>Piazza Questions</vt:lpstr>
      <vt:lpstr>Year and Semester</vt:lpstr>
      <vt:lpstr>HW 3 – DDL</vt:lpstr>
      <vt:lpstr>Those Whacky Generated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Sections</vt:lpstr>
      <vt:lpstr>What Defines a Section ID?</vt:lpstr>
      <vt:lpstr>Depends on What Defines a Course ID</vt:lpstr>
      <vt:lpstr>Course ID</vt:lpstr>
      <vt:lpstr>Course ID</vt:lpstr>
      <vt:lpstr>Still, My DDL is not Good</vt:lpstr>
      <vt:lpstr>Database Management System Implementation</vt:lpstr>
      <vt:lpstr>Reminder</vt:lpstr>
      <vt:lpstr>Database Management System (Lecture 1)</vt:lpstr>
      <vt:lpstr>Database Management System</vt:lpstr>
      <vt:lpstr>Very Large Amounts of Data</vt:lpstr>
      <vt:lpstr>Disks as far as the eye can see.</vt:lpstr>
      <vt:lpstr>Memory Hierarchy</vt:lpstr>
      <vt:lpstr>Memory Hierarchy</vt:lpstr>
      <vt:lpstr>(Very Old) Comparison</vt:lpstr>
      <vt:lpstr>Another Perspective</vt:lpstr>
      <vt:lpstr>Managing and Using Large Amounts of Data</vt:lpstr>
      <vt:lpstr>Database Management System</vt:lpstr>
      <vt:lpstr>Storage Management (I)</vt:lpstr>
      <vt:lpstr>Disk Behavior and Optimization</vt:lpstr>
      <vt:lpstr>Hard Disk Drive</vt:lpstr>
      <vt:lpstr>Disk Configuration</vt:lpstr>
      <vt:lpstr>Implications</vt:lpstr>
      <vt:lpstr>Data Access Patterns</vt:lpstr>
      <vt:lpstr>Disk Scheduling</vt:lpstr>
      <vt:lpstr>I/O Architecture</vt:lpstr>
      <vt:lpstr>Solid State Disk</vt:lpstr>
      <vt:lpstr>Solid State Drive</vt:lpstr>
      <vt:lpstr>SSD Versus HDD (https://www.linux.com/news/ssd-vs-sata-benchmarks-round-2-server-applications)</vt:lpstr>
      <vt:lpstr>(Very Old) Comparison</vt:lpstr>
      <vt:lpstr>Disk Scheduling</vt:lpstr>
      <vt:lpstr>Redundant Array of Independent Disks  (RAID)</vt:lpstr>
      <vt:lpstr>RAID (https://en.wikipedia.org/wiki/RAID)</vt:lpstr>
      <vt:lpstr>RAID (https://en.wikipedia.org/wiki/RAID)</vt:lpstr>
      <vt:lpstr>RAID-0 and RAID-1</vt:lpstr>
      <vt:lpstr>RAID 1+0</vt:lpstr>
      <vt:lpstr>RAID-5</vt:lpstr>
      <vt:lpstr>Very Simple Parity Example</vt:lpstr>
      <vt:lpstr>Summary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2069</cp:revision>
  <cp:lastPrinted>2017-10-23T15:34:57Z</cp:lastPrinted>
  <dcterms:created xsi:type="dcterms:W3CDTF">2013-01-02T09:04:46Z</dcterms:created>
  <dcterms:modified xsi:type="dcterms:W3CDTF">2017-10-30T23:01:47Z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